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96"/>
  </p:notesMasterIdLst>
  <p:handoutMasterIdLst>
    <p:handoutMasterId r:id="rId97"/>
  </p:handoutMasterIdLst>
  <p:sldIdLst>
    <p:sldId id="258" r:id="rId2"/>
    <p:sldId id="3695" r:id="rId3"/>
    <p:sldId id="6046" r:id="rId4"/>
    <p:sldId id="5035" r:id="rId5"/>
    <p:sldId id="5408" r:id="rId6"/>
    <p:sldId id="5407" r:id="rId7"/>
    <p:sldId id="6322" r:id="rId8"/>
    <p:sldId id="6960" r:id="rId9"/>
    <p:sldId id="6961" r:id="rId10"/>
    <p:sldId id="6963" r:id="rId11"/>
    <p:sldId id="5039" r:id="rId12"/>
    <p:sldId id="5821" r:id="rId13"/>
    <p:sldId id="5803" r:id="rId14"/>
    <p:sldId id="5804" r:id="rId15"/>
    <p:sldId id="6272" r:id="rId16"/>
    <p:sldId id="6099" r:id="rId17"/>
    <p:sldId id="6035" r:id="rId18"/>
    <p:sldId id="6620" r:id="rId19"/>
    <p:sldId id="5874" r:id="rId20"/>
    <p:sldId id="6278" r:id="rId21"/>
    <p:sldId id="6280" r:id="rId22"/>
    <p:sldId id="6282" r:id="rId23"/>
    <p:sldId id="5043" r:id="rId24"/>
    <p:sldId id="5045" r:id="rId25"/>
    <p:sldId id="6219" r:id="rId26"/>
    <p:sldId id="6220" r:id="rId27"/>
    <p:sldId id="5937" r:id="rId28"/>
    <p:sldId id="6855" r:id="rId29"/>
    <p:sldId id="6852" r:id="rId30"/>
    <p:sldId id="6611" r:id="rId31"/>
    <p:sldId id="265" r:id="rId32"/>
    <p:sldId id="256" r:id="rId33"/>
    <p:sldId id="257" r:id="rId34"/>
    <p:sldId id="6371" r:id="rId35"/>
    <p:sldId id="6376" r:id="rId36"/>
    <p:sldId id="6314" r:id="rId37"/>
    <p:sldId id="6375" r:id="rId38"/>
    <p:sldId id="6350" r:id="rId39"/>
    <p:sldId id="6358" r:id="rId40"/>
    <p:sldId id="6579" r:id="rId41"/>
    <p:sldId id="6660" r:id="rId42"/>
    <p:sldId id="6372" r:id="rId43"/>
    <p:sldId id="6617" r:id="rId44"/>
    <p:sldId id="724" r:id="rId45"/>
    <p:sldId id="6386" r:id="rId46"/>
    <p:sldId id="6377" r:id="rId47"/>
    <p:sldId id="6135" r:id="rId48"/>
    <p:sldId id="6572" r:id="rId49"/>
    <p:sldId id="6833" r:id="rId50"/>
    <p:sldId id="6380" r:id="rId51"/>
    <p:sldId id="6379" r:id="rId52"/>
    <p:sldId id="3996" r:id="rId53"/>
    <p:sldId id="6025" r:id="rId54"/>
    <p:sldId id="6964" r:id="rId55"/>
    <p:sldId id="6965" r:id="rId56"/>
    <p:sldId id="6227" r:id="rId57"/>
    <p:sldId id="6522" r:id="rId58"/>
    <p:sldId id="6523" r:id="rId59"/>
    <p:sldId id="6658" r:id="rId60"/>
    <p:sldId id="6656" r:id="rId61"/>
    <p:sldId id="6667" r:id="rId62"/>
    <p:sldId id="6819" r:id="rId63"/>
    <p:sldId id="6832" r:id="rId64"/>
    <p:sldId id="6785" r:id="rId65"/>
    <p:sldId id="6159" r:id="rId66"/>
    <p:sldId id="6158" r:id="rId67"/>
    <p:sldId id="6156" r:id="rId68"/>
    <p:sldId id="6362" r:id="rId69"/>
    <p:sldId id="6968" r:id="rId70"/>
    <p:sldId id="5924" r:id="rId71"/>
    <p:sldId id="5925" r:id="rId72"/>
    <p:sldId id="5943" r:id="rId73"/>
    <p:sldId id="6215" r:id="rId74"/>
    <p:sldId id="6216" r:id="rId75"/>
    <p:sldId id="5191" r:id="rId76"/>
    <p:sldId id="5097" r:id="rId77"/>
    <p:sldId id="5189" r:id="rId78"/>
    <p:sldId id="6182" r:id="rId79"/>
    <p:sldId id="6368" r:id="rId80"/>
    <p:sldId id="5118" r:id="rId81"/>
    <p:sldId id="5329" r:id="rId82"/>
    <p:sldId id="5862" r:id="rId83"/>
    <p:sldId id="6736" r:id="rId84"/>
    <p:sldId id="5276" r:id="rId85"/>
    <p:sldId id="4131" r:id="rId86"/>
    <p:sldId id="4130" r:id="rId87"/>
    <p:sldId id="4186" r:id="rId88"/>
    <p:sldId id="4156" r:id="rId89"/>
    <p:sldId id="4157" r:id="rId90"/>
    <p:sldId id="6843" r:id="rId91"/>
    <p:sldId id="4395" r:id="rId92"/>
    <p:sldId id="5303" r:id="rId93"/>
    <p:sldId id="6966" r:id="rId94"/>
    <p:sldId id="6476"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63B"/>
    <a:srgbClr val="66FF33"/>
    <a:srgbClr val="FA8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3"/>
    <p:restoredTop sz="94663"/>
  </p:normalViewPr>
  <p:slideViewPr>
    <p:cSldViewPr snapToGrid="0" snapToObjects="1">
      <p:cViewPr varScale="1">
        <p:scale>
          <a:sx n="78" d="100"/>
          <a:sy n="78" d="100"/>
        </p:scale>
        <p:origin x="821" y="5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417BC-9C47-4207-A2CA-C1962D8F90BA}" type="doc">
      <dgm:prSet loTypeId="urn:microsoft.com/office/officeart/2005/8/layout/hChevron3" loCatId="process" qsTypeId="urn:microsoft.com/office/officeart/2005/8/quickstyle/simple2" qsCatId="simple" csTypeId="urn:microsoft.com/office/officeart/2005/8/colors/accent1_2" csCatId="accent1" phldr="1"/>
      <dgm:spPr/>
    </dgm:pt>
    <dgm:pt modelId="{ADA813B3-8940-4701-B2A2-DE03A23D274F}" type="pres">
      <dgm:prSet presAssocID="{5B1417BC-9C47-4207-A2CA-C1962D8F90BA}" presName="Name0" presStyleCnt="0">
        <dgm:presLayoutVars>
          <dgm:dir/>
          <dgm:resizeHandles val="exact"/>
        </dgm:presLayoutVars>
      </dgm:prSet>
      <dgm:spPr/>
    </dgm:pt>
  </dgm:ptLst>
  <dgm:cxnLst>
    <dgm:cxn modelId="{8E48F2FE-68FA-4EC8-966F-69E5BCBAC78E}" type="presOf" srcId="{5B1417BC-9C47-4207-A2CA-C1962D8F90BA}" destId="{ADA813B3-8940-4701-B2A2-DE03A23D274F}"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417BC-9C47-4207-A2CA-C1962D8F90BA}" type="doc">
      <dgm:prSet loTypeId="urn:microsoft.com/office/officeart/2005/8/layout/hChevron3" loCatId="process" qsTypeId="urn:microsoft.com/office/officeart/2005/8/quickstyle/simple2" qsCatId="simple" csTypeId="urn:microsoft.com/office/officeart/2005/8/colors/accent1_2" csCatId="accent1" phldr="1"/>
      <dgm:spPr/>
    </dgm:pt>
    <dgm:pt modelId="{ADA813B3-8940-4701-B2A2-DE03A23D274F}" type="pres">
      <dgm:prSet presAssocID="{5B1417BC-9C47-4207-A2CA-C1962D8F90BA}" presName="Name0" presStyleCnt="0">
        <dgm:presLayoutVars>
          <dgm:dir/>
          <dgm:resizeHandles val="exact"/>
        </dgm:presLayoutVars>
      </dgm:prSet>
      <dgm:spPr/>
    </dgm:pt>
  </dgm:ptLst>
  <dgm:cxnLst>
    <dgm:cxn modelId="{8E48F2FE-68FA-4EC8-966F-69E5BCBAC78E}" type="presOf" srcId="{5B1417BC-9C47-4207-A2CA-C1962D8F90BA}" destId="{ADA813B3-8940-4701-B2A2-DE03A23D274F}"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1417BC-9C47-4207-A2CA-C1962D8F90BA}" type="doc">
      <dgm:prSet loTypeId="urn:microsoft.com/office/officeart/2005/8/layout/hChevron3" loCatId="process" qsTypeId="urn:microsoft.com/office/officeart/2005/8/quickstyle/simple2" qsCatId="simple" csTypeId="urn:microsoft.com/office/officeart/2005/8/colors/accent1_2" csCatId="accent1" phldr="1"/>
      <dgm:spPr/>
    </dgm:pt>
    <dgm:pt modelId="{87DD19F2-1148-46D8-9487-9E5B677DDD17}">
      <dgm:prSet/>
      <dgm:spPr/>
      <dgm:t>
        <a:bodyPr/>
        <a:lstStyle/>
        <a:p>
          <a:r>
            <a:rPr lang="en-US" dirty="0"/>
            <a:t>1  Worse</a:t>
          </a:r>
        </a:p>
      </dgm:t>
    </dgm:pt>
    <dgm:pt modelId="{ED397315-489B-420E-988E-3006A3EF2903}" type="parTrans" cxnId="{7CCD1DD0-E52C-4378-A712-4A113B1C5BC1}">
      <dgm:prSet/>
      <dgm:spPr/>
      <dgm:t>
        <a:bodyPr/>
        <a:lstStyle/>
        <a:p>
          <a:endParaRPr lang="en-US"/>
        </a:p>
      </dgm:t>
    </dgm:pt>
    <dgm:pt modelId="{AA16A7C4-F01C-4B02-AE03-A946436029ED}" type="sibTrans" cxnId="{7CCD1DD0-E52C-4378-A712-4A113B1C5BC1}">
      <dgm:prSet/>
      <dgm:spPr/>
      <dgm:t>
        <a:bodyPr/>
        <a:lstStyle/>
        <a:p>
          <a:endParaRPr lang="en-US"/>
        </a:p>
      </dgm:t>
    </dgm:pt>
    <dgm:pt modelId="{19CD3485-6F19-4E48-B720-732B0ECC226A}">
      <dgm:prSet phldrT="[Text]"/>
      <dgm:spPr/>
      <dgm:t>
        <a:bodyPr/>
        <a:lstStyle/>
        <a:p>
          <a:r>
            <a:rPr lang="en-US" dirty="0"/>
            <a:t>2  Same</a:t>
          </a:r>
        </a:p>
      </dgm:t>
    </dgm:pt>
    <dgm:pt modelId="{FE80FB14-13C8-45BA-88ED-E45E31A594D5}" type="sibTrans" cxnId="{A22F409E-92B9-47FE-AE1F-D1B8845F4E25}">
      <dgm:prSet/>
      <dgm:spPr/>
      <dgm:t>
        <a:bodyPr/>
        <a:lstStyle/>
        <a:p>
          <a:endParaRPr lang="en-US"/>
        </a:p>
      </dgm:t>
    </dgm:pt>
    <dgm:pt modelId="{1F952C2C-5895-4331-9620-9E3FEC3F88B8}" type="parTrans" cxnId="{A22F409E-92B9-47FE-AE1F-D1B8845F4E25}">
      <dgm:prSet/>
      <dgm:spPr/>
      <dgm:t>
        <a:bodyPr/>
        <a:lstStyle/>
        <a:p>
          <a:endParaRPr lang="en-US"/>
        </a:p>
      </dgm:t>
    </dgm:pt>
    <dgm:pt modelId="{DF48EE32-6341-4290-96FE-0E95774AC301}">
      <dgm:prSet phldrT="[Text]"/>
      <dgm:spPr/>
      <dgm:t>
        <a:bodyPr/>
        <a:lstStyle/>
        <a:p>
          <a:r>
            <a:rPr lang="en-US" dirty="0"/>
            <a:t>4 Nice </a:t>
          </a:r>
        </a:p>
      </dgm:t>
    </dgm:pt>
    <dgm:pt modelId="{044F9EB2-D10C-4001-B963-067A1E935D39}" type="sibTrans" cxnId="{F66D79AE-92AF-4F22-87D0-788330003F8E}">
      <dgm:prSet/>
      <dgm:spPr/>
      <dgm:t>
        <a:bodyPr/>
        <a:lstStyle/>
        <a:p>
          <a:endParaRPr lang="en-US"/>
        </a:p>
      </dgm:t>
    </dgm:pt>
    <dgm:pt modelId="{D21A752F-11F0-4C05-97BC-1076FCA75ED7}" type="parTrans" cxnId="{F66D79AE-92AF-4F22-87D0-788330003F8E}">
      <dgm:prSet/>
      <dgm:spPr/>
      <dgm:t>
        <a:bodyPr/>
        <a:lstStyle/>
        <a:p>
          <a:endParaRPr lang="en-US"/>
        </a:p>
      </dgm:t>
    </dgm:pt>
    <dgm:pt modelId="{C786ECC3-4F6A-4DD4-BC6E-A062ABDFD579}">
      <dgm:prSet phldrT="[Text]" custT="1"/>
      <dgm:spPr/>
      <dgm:t>
        <a:bodyPr/>
        <a:lstStyle/>
        <a:p>
          <a:r>
            <a:rPr lang="en-US" sz="2400" b="0" dirty="0"/>
            <a:t>5</a:t>
          </a:r>
          <a:r>
            <a:rPr lang="en-US" sz="2000" dirty="0"/>
            <a:t> Best</a:t>
          </a:r>
        </a:p>
      </dgm:t>
    </dgm:pt>
    <dgm:pt modelId="{CC6BE180-FAF9-4246-8617-F48AE9D71357}" type="parTrans" cxnId="{5D37EF63-D893-47F9-BDE1-6991B4393C56}">
      <dgm:prSet/>
      <dgm:spPr/>
      <dgm:t>
        <a:bodyPr/>
        <a:lstStyle/>
        <a:p>
          <a:endParaRPr lang="en-US"/>
        </a:p>
      </dgm:t>
    </dgm:pt>
    <dgm:pt modelId="{53E3E939-C994-4A55-97F4-39BF1F2513A4}" type="sibTrans" cxnId="{5D37EF63-D893-47F9-BDE1-6991B4393C56}">
      <dgm:prSet/>
      <dgm:spPr/>
      <dgm:t>
        <a:bodyPr/>
        <a:lstStyle/>
        <a:p>
          <a:endParaRPr lang="en-US"/>
        </a:p>
      </dgm:t>
    </dgm:pt>
    <dgm:pt modelId="{D4F99525-4517-4598-BCEF-8EC58BF78EBF}">
      <dgm:prSet phldrT="[Text]"/>
      <dgm:spPr/>
      <dgm:t>
        <a:bodyPr/>
        <a:lstStyle/>
        <a:p>
          <a:r>
            <a:rPr lang="en-US" dirty="0"/>
            <a:t>3  better</a:t>
          </a:r>
        </a:p>
      </dgm:t>
    </dgm:pt>
    <dgm:pt modelId="{699E5B14-57D7-4E60-B4A0-5758BC48EB58}" type="parTrans" cxnId="{59356C5C-7696-48F6-91B9-F793A4A8CA62}">
      <dgm:prSet/>
      <dgm:spPr/>
      <dgm:t>
        <a:bodyPr/>
        <a:lstStyle/>
        <a:p>
          <a:endParaRPr lang="en-US"/>
        </a:p>
      </dgm:t>
    </dgm:pt>
    <dgm:pt modelId="{CF8A4ADC-9365-432F-8A1A-74B0798F758B}" type="sibTrans" cxnId="{59356C5C-7696-48F6-91B9-F793A4A8CA62}">
      <dgm:prSet/>
      <dgm:spPr/>
      <dgm:t>
        <a:bodyPr/>
        <a:lstStyle/>
        <a:p>
          <a:endParaRPr lang="en-US"/>
        </a:p>
      </dgm:t>
    </dgm:pt>
    <dgm:pt modelId="{ADA813B3-8940-4701-B2A2-DE03A23D274F}" type="pres">
      <dgm:prSet presAssocID="{5B1417BC-9C47-4207-A2CA-C1962D8F90BA}" presName="Name0" presStyleCnt="0">
        <dgm:presLayoutVars>
          <dgm:dir/>
          <dgm:resizeHandles val="exact"/>
        </dgm:presLayoutVars>
      </dgm:prSet>
      <dgm:spPr/>
    </dgm:pt>
    <dgm:pt modelId="{8341BC7A-90D2-4741-8C69-364B8E0C108C}" type="pres">
      <dgm:prSet presAssocID="{87DD19F2-1148-46D8-9487-9E5B677DDD17}" presName="parTxOnly" presStyleLbl="node1" presStyleIdx="0" presStyleCnt="5">
        <dgm:presLayoutVars>
          <dgm:bulletEnabled val="1"/>
        </dgm:presLayoutVars>
      </dgm:prSet>
      <dgm:spPr/>
    </dgm:pt>
    <dgm:pt modelId="{ABC4AE42-BCBC-498C-A416-786659E06A07}" type="pres">
      <dgm:prSet presAssocID="{AA16A7C4-F01C-4B02-AE03-A946436029ED}" presName="parSpace" presStyleCnt="0"/>
      <dgm:spPr/>
    </dgm:pt>
    <dgm:pt modelId="{730B3553-1A23-40A9-8895-2170AF171D5E}" type="pres">
      <dgm:prSet presAssocID="{19CD3485-6F19-4E48-B720-732B0ECC226A}" presName="parTxOnly" presStyleLbl="node1" presStyleIdx="1" presStyleCnt="5">
        <dgm:presLayoutVars>
          <dgm:bulletEnabled val="1"/>
        </dgm:presLayoutVars>
      </dgm:prSet>
      <dgm:spPr/>
    </dgm:pt>
    <dgm:pt modelId="{015CFD1B-B6D8-4D5D-B3C1-0690D1517F43}" type="pres">
      <dgm:prSet presAssocID="{FE80FB14-13C8-45BA-88ED-E45E31A594D5}" presName="parSpace" presStyleCnt="0"/>
      <dgm:spPr/>
    </dgm:pt>
    <dgm:pt modelId="{DBCBAE41-9DAD-4776-AB07-0ACAC1F215EB}" type="pres">
      <dgm:prSet presAssocID="{D4F99525-4517-4598-BCEF-8EC58BF78EBF}" presName="parTxOnly" presStyleLbl="node1" presStyleIdx="2" presStyleCnt="5">
        <dgm:presLayoutVars>
          <dgm:bulletEnabled val="1"/>
        </dgm:presLayoutVars>
      </dgm:prSet>
      <dgm:spPr/>
    </dgm:pt>
    <dgm:pt modelId="{FBFA76AC-6510-4322-A247-F9EF0B83009F}" type="pres">
      <dgm:prSet presAssocID="{CF8A4ADC-9365-432F-8A1A-74B0798F758B}" presName="parSpace" presStyleCnt="0"/>
      <dgm:spPr/>
    </dgm:pt>
    <dgm:pt modelId="{4B3090A7-A29B-4551-80E3-B36A30AE919D}" type="pres">
      <dgm:prSet presAssocID="{DF48EE32-6341-4290-96FE-0E95774AC301}" presName="parTxOnly" presStyleLbl="node1" presStyleIdx="3" presStyleCnt="5">
        <dgm:presLayoutVars>
          <dgm:bulletEnabled val="1"/>
        </dgm:presLayoutVars>
      </dgm:prSet>
      <dgm:spPr/>
    </dgm:pt>
    <dgm:pt modelId="{0996EE54-86D3-4FE9-A8F1-5742BD0ECB93}" type="pres">
      <dgm:prSet presAssocID="{044F9EB2-D10C-4001-B963-067A1E935D39}" presName="parSpace" presStyleCnt="0"/>
      <dgm:spPr/>
    </dgm:pt>
    <dgm:pt modelId="{75100919-A13A-4942-99D2-4AF7B4CFD8FB}" type="pres">
      <dgm:prSet presAssocID="{C786ECC3-4F6A-4DD4-BC6E-A062ABDFD579}" presName="parTxOnly" presStyleLbl="node1" presStyleIdx="4" presStyleCnt="5">
        <dgm:presLayoutVars>
          <dgm:bulletEnabled val="1"/>
        </dgm:presLayoutVars>
      </dgm:prSet>
      <dgm:spPr/>
    </dgm:pt>
  </dgm:ptLst>
  <dgm:cxnLst>
    <dgm:cxn modelId="{BD657A0F-4588-4922-8E32-AA21E67BA465}" type="presOf" srcId="{19CD3485-6F19-4E48-B720-732B0ECC226A}" destId="{730B3553-1A23-40A9-8895-2170AF171D5E}" srcOrd="0" destOrd="0" presId="urn:microsoft.com/office/officeart/2005/8/layout/hChevron3"/>
    <dgm:cxn modelId="{59356C5C-7696-48F6-91B9-F793A4A8CA62}" srcId="{5B1417BC-9C47-4207-A2CA-C1962D8F90BA}" destId="{D4F99525-4517-4598-BCEF-8EC58BF78EBF}" srcOrd="2" destOrd="0" parTransId="{699E5B14-57D7-4E60-B4A0-5758BC48EB58}" sibTransId="{CF8A4ADC-9365-432F-8A1A-74B0798F758B}"/>
    <dgm:cxn modelId="{5D37EF63-D893-47F9-BDE1-6991B4393C56}" srcId="{5B1417BC-9C47-4207-A2CA-C1962D8F90BA}" destId="{C786ECC3-4F6A-4DD4-BC6E-A062ABDFD579}" srcOrd="4" destOrd="0" parTransId="{CC6BE180-FAF9-4246-8617-F48AE9D71357}" sibTransId="{53E3E939-C994-4A55-97F4-39BF1F2513A4}"/>
    <dgm:cxn modelId="{66DB0854-45B8-4B94-B2F8-3A8F4CDF73CD}" type="presOf" srcId="{87DD19F2-1148-46D8-9487-9E5B677DDD17}" destId="{8341BC7A-90D2-4741-8C69-364B8E0C108C}" srcOrd="0" destOrd="0" presId="urn:microsoft.com/office/officeart/2005/8/layout/hChevron3"/>
    <dgm:cxn modelId="{C1743C91-1237-4D67-BF1B-BC463840A9D6}" type="presOf" srcId="{D4F99525-4517-4598-BCEF-8EC58BF78EBF}" destId="{DBCBAE41-9DAD-4776-AB07-0ACAC1F215EB}" srcOrd="0" destOrd="0" presId="urn:microsoft.com/office/officeart/2005/8/layout/hChevron3"/>
    <dgm:cxn modelId="{AABD8698-679D-4AB1-928F-56643A926672}" type="presOf" srcId="{C786ECC3-4F6A-4DD4-BC6E-A062ABDFD579}" destId="{75100919-A13A-4942-99D2-4AF7B4CFD8FB}" srcOrd="0" destOrd="0" presId="urn:microsoft.com/office/officeart/2005/8/layout/hChevron3"/>
    <dgm:cxn modelId="{A22F409E-92B9-47FE-AE1F-D1B8845F4E25}" srcId="{5B1417BC-9C47-4207-A2CA-C1962D8F90BA}" destId="{19CD3485-6F19-4E48-B720-732B0ECC226A}" srcOrd="1" destOrd="0" parTransId="{1F952C2C-5895-4331-9620-9E3FEC3F88B8}" sibTransId="{FE80FB14-13C8-45BA-88ED-E45E31A594D5}"/>
    <dgm:cxn modelId="{F66D79AE-92AF-4F22-87D0-788330003F8E}" srcId="{5B1417BC-9C47-4207-A2CA-C1962D8F90BA}" destId="{DF48EE32-6341-4290-96FE-0E95774AC301}" srcOrd="3" destOrd="0" parTransId="{D21A752F-11F0-4C05-97BC-1076FCA75ED7}" sibTransId="{044F9EB2-D10C-4001-B963-067A1E935D39}"/>
    <dgm:cxn modelId="{7CCD1DD0-E52C-4378-A712-4A113B1C5BC1}" srcId="{5B1417BC-9C47-4207-A2CA-C1962D8F90BA}" destId="{87DD19F2-1148-46D8-9487-9E5B677DDD17}" srcOrd="0" destOrd="0" parTransId="{ED397315-489B-420E-988E-3006A3EF2903}" sibTransId="{AA16A7C4-F01C-4B02-AE03-A946436029ED}"/>
    <dgm:cxn modelId="{07E0DDE7-AE10-4032-B622-551F9D33DE19}" type="presOf" srcId="{DF48EE32-6341-4290-96FE-0E95774AC301}" destId="{4B3090A7-A29B-4551-80E3-B36A30AE919D}" srcOrd="0" destOrd="0" presId="urn:microsoft.com/office/officeart/2005/8/layout/hChevron3"/>
    <dgm:cxn modelId="{8E48F2FE-68FA-4EC8-966F-69E5BCBAC78E}" type="presOf" srcId="{5B1417BC-9C47-4207-A2CA-C1962D8F90BA}" destId="{ADA813B3-8940-4701-B2A2-DE03A23D274F}" srcOrd="0" destOrd="0" presId="urn:microsoft.com/office/officeart/2005/8/layout/hChevron3"/>
    <dgm:cxn modelId="{7077895E-D072-49CD-AC95-C13393862382}" type="presParOf" srcId="{ADA813B3-8940-4701-B2A2-DE03A23D274F}" destId="{8341BC7A-90D2-4741-8C69-364B8E0C108C}" srcOrd="0" destOrd="0" presId="urn:microsoft.com/office/officeart/2005/8/layout/hChevron3"/>
    <dgm:cxn modelId="{D764A12E-2B3F-4796-8E7E-C396862F7576}" type="presParOf" srcId="{ADA813B3-8940-4701-B2A2-DE03A23D274F}" destId="{ABC4AE42-BCBC-498C-A416-786659E06A07}" srcOrd="1" destOrd="0" presId="urn:microsoft.com/office/officeart/2005/8/layout/hChevron3"/>
    <dgm:cxn modelId="{34F09C74-8103-4BB1-9FB2-DDCCE499AE7E}" type="presParOf" srcId="{ADA813B3-8940-4701-B2A2-DE03A23D274F}" destId="{730B3553-1A23-40A9-8895-2170AF171D5E}" srcOrd="2" destOrd="0" presId="urn:microsoft.com/office/officeart/2005/8/layout/hChevron3"/>
    <dgm:cxn modelId="{52F0348F-87FD-4531-8FE0-B7B3303CA2B0}" type="presParOf" srcId="{ADA813B3-8940-4701-B2A2-DE03A23D274F}" destId="{015CFD1B-B6D8-4D5D-B3C1-0690D1517F43}" srcOrd="3" destOrd="0" presId="urn:microsoft.com/office/officeart/2005/8/layout/hChevron3"/>
    <dgm:cxn modelId="{773D2C01-A79A-4DD8-A7AE-A2B822C4362B}" type="presParOf" srcId="{ADA813B3-8940-4701-B2A2-DE03A23D274F}" destId="{DBCBAE41-9DAD-4776-AB07-0ACAC1F215EB}" srcOrd="4" destOrd="0" presId="urn:microsoft.com/office/officeart/2005/8/layout/hChevron3"/>
    <dgm:cxn modelId="{7D58B147-DBBD-46A4-8031-436CEDB350DF}" type="presParOf" srcId="{ADA813B3-8940-4701-B2A2-DE03A23D274F}" destId="{FBFA76AC-6510-4322-A247-F9EF0B83009F}" srcOrd="5" destOrd="0" presId="urn:microsoft.com/office/officeart/2005/8/layout/hChevron3"/>
    <dgm:cxn modelId="{9834EAC3-85F2-4555-BFFA-C96CF4739664}" type="presParOf" srcId="{ADA813B3-8940-4701-B2A2-DE03A23D274F}" destId="{4B3090A7-A29B-4551-80E3-B36A30AE919D}" srcOrd="6" destOrd="0" presId="urn:microsoft.com/office/officeart/2005/8/layout/hChevron3"/>
    <dgm:cxn modelId="{F1524940-5FA7-44C3-B55F-D053BE65ED17}" type="presParOf" srcId="{ADA813B3-8940-4701-B2A2-DE03A23D274F}" destId="{0996EE54-86D3-4FE9-A8F1-5742BD0ECB93}" srcOrd="7" destOrd="0" presId="urn:microsoft.com/office/officeart/2005/8/layout/hChevron3"/>
    <dgm:cxn modelId="{1A6A4B32-7745-4C00-9D1E-F976A5246F6D}" type="presParOf" srcId="{ADA813B3-8940-4701-B2A2-DE03A23D274F}" destId="{75100919-A13A-4942-99D2-4AF7B4CFD8FB}"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1417BC-9C47-4207-A2CA-C1962D8F90BA}" type="doc">
      <dgm:prSet loTypeId="urn:microsoft.com/office/officeart/2005/8/layout/hChevron3" loCatId="process" qsTypeId="urn:microsoft.com/office/officeart/2005/8/quickstyle/simple2" qsCatId="simple" csTypeId="urn:microsoft.com/office/officeart/2005/8/colors/accent1_2" csCatId="accent1" phldr="1"/>
      <dgm:spPr/>
    </dgm:pt>
    <dgm:pt modelId="{87DD19F2-1148-46D8-9487-9E5B677DDD17}">
      <dgm:prSet custT="1"/>
      <dgm:spPr/>
      <dgm:t>
        <a:bodyPr/>
        <a:lstStyle/>
        <a:p>
          <a:r>
            <a:rPr lang="en-US" sz="3200" b="1" dirty="0"/>
            <a:t>1 </a:t>
          </a:r>
          <a:r>
            <a:rPr lang="en-US" sz="2100" dirty="0"/>
            <a:t> Worse</a:t>
          </a:r>
        </a:p>
      </dgm:t>
    </dgm:pt>
    <dgm:pt modelId="{ED397315-489B-420E-988E-3006A3EF2903}" type="parTrans" cxnId="{7CCD1DD0-E52C-4378-A712-4A113B1C5BC1}">
      <dgm:prSet/>
      <dgm:spPr/>
      <dgm:t>
        <a:bodyPr/>
        <a:lstStyle/>
        <a:p>
          <a:endParaRPr lang="en-US"/>
        </a:p>
      </dgm:t>
    </dgm:pt>
    <dgm:pt modelId="{AA16A7C4-F01C-4B02-AE03-A946436029ED}" type="sibTrans" cxnId="{7CCD1DD0-E52C-4378-A712-4A113B1C5BC1}">
      <dgm:prSet/>
      <dgm:spPr/>
      <dgm:t>
        <a:bodyPr/>
        <a:lstStyle/>
        <a:p>
          <a:endParaRPr lang="en-US"/>
        </a:p>
      </dgm:t>
    </dgm:pt>
    <dgm:pt modelId="{19CD3485-6F19-4E48-B720-732B0ECC226A}">
      <dgm:prSet phldrT="[Text]"/>
      <dgm:spPr/>
      <dgm:t>
        <a:bodyPr/>
        <a:lstStyle/>
        <a:p>
          <a:r>
            <a:rPr lang="en-US" dirty="0"/>
            <a:t>2  Same</a:t>
          </a:r>
        </a:p>
      </dgm:t>
    </dgm:pt>
    <dgm:pt modelId="{FE80FB14-13C8-45BA-88ED-E45E31A594D5}" type="sibTrans" cxnId="{A22F409E-92B9-47FE-AE1F-D1B8845F4E25}">
      <dgm:prSet/>
      <dgm:spPr/>
      <dgm:t>
        <a:bodyPr/>
        <a:lstStyle/>
        <a:p>
          <a:endParaRPr lang="en-US"/>
        </a:p>
      </dgm:t>
    </dgm:pt>
    <dgm:pt modelId="{1F952C2C-5895-4331-9620-9E3FEC3F88B8}" type="parTrans" cxnId="{A22F409E-92B9-47FE-AE1F-D1B8845F4E25}">
      <dgm:prSet/>
      <dgm:spPr/>
      <dgm:t>
        <a:bodyPr/>
        <a:lstStyle/>
        <a:p>
          <a:endParaRPr lang="en-US"/>
        </a:p>
      </dgm:t>
    </dgm:pt>
    <dgm:pt modelId="{DF48EE32-6341-4290-96FE-0E95774AC301}">
      <dgm:prSet phldrT="[Text]"/>
      <dgm:spPr/>
      <dgm:t>
        <a:bodyPr/>
        <a:lstStyle/>
        <a:p>
          <a:r>
            <a:rPr lang="en-US" dirty="0"/>
            <a:t>4 Nice </a:t>
          </a:r>
        </a:p>
      </dgm:t>
    </dgm:pt>
    <dgm:pt modelId="{044F9EB2-D10C-4001-B963-067A1E935D39}" type="sibTrans" cxnId="{F66D79AE-92AF-4F22-87D0-788330003F8E}">
      <dgm:prSet/>
      <dgm:spPr/>
      <dgm:t>
        <a:bodyPr/>
        <a:lstStyle/>
        <a:p>
          <a:endParaRPr lang="en-US"/>
        </a:p>
      </dgm:t>
    </dgm:pt>
    <dgm:pt modelId="{D21A752F-11F0-4C05-97BC-1076FCA75ED7}" type="parTrans" cxnId="{F66D79AE-92AF-4F22-87D0-788330003F8E}">
      <dgm:prSet/>
      <dgm:spPr/>
      <dgm:t>
        <a:bodyPr/>
        <a:lstStyle/>
        <a:p>
          <a:endParaRPr lang="en-US"/>
        </a:p>
      </dgm:t>
    </dgm:pt>
    <dgm:pt modelId="{C786ECC3-4F6A-4DD4-BC6E-A062ABDFD579}">
      <dgm:prSet phldrT="[Text]" custT="1"/>
      <dgm:spPr/>
      <dgm:t>
        <a:bodyPr/>
        <a:lstStyle/>
        <a:p>
          <a:r>
            <a:rPr lang="en-US" sz="2400" b="0" dirty="0"/>
            <a:t>5</a:t>
          </a:r>
          <a:r>
            <a:rPr lang="en-US" sz="2000" dirty="0"/>
            <a:t> Best</a:t>
          </a:r>
        </a:p>
      </dgm:t>
    </dgm:pt>
    <dgm:pt modelId="{CC6BE180-FAF9-4246-8617-F48AE9D71357}" type="parTrans" cxnId="{5D37EF63-D893-47F9-BDE1-6991B4393C56}">
      <dgm:prSet/>
      <dgm:spPr/>
      <dgm:t>
        <a:bodyPr/>
        <a:lstStyle/>
        <a:p>
          <a:endParaRPr lang="en-US"/>
        </a:p>
      </dgm:t>
    </dgm:pt>
    <dgm:pt modelId="{53E3E939-C994-4A55-97F4-39BF1F2513A4}" type="sibTrans" cxnId="{5D37EF63-D893-47F9-BDE1-6991B4393C56}">
      <dgm:prSet/>
      <dgm:spPr/>
      <dgm:t>
        <a:bodyPr/>
        <a:lstStyle/>
        <a:p>
          <a:endParaRPr lang="en-US"/>
        </a:p>
      </dgm:t>
    </dgm:pt>
    <dgm:pt modelId="{D4F99525-4517-4598-BCEF-8EC58BF78EBF}">
      <dgm:prSet phldrT="[Text]"/>
      <dgm:spPr/>
      <dgm:t>
        <a:bodyPr/>
        <a:lstStyle/>
        <a:p>
          <a:r>
            <a:rPr lang="en-US" dirty="0"/>
            <a:t>3  better</a:t>
          </a:r>
        </a:p>
      </dgm:t>
    </dgm:pt>
    <dgm:pt modelId="{699E5B14-57D7-4E60-B4A0-5758BC48EB58}" type="parTrans" cxnId="{59356C5C-7696-48F6-91B9-F793A4A8CA62}">
      <dgm:prSet/>
      <dgm:spPr/>
      <dgm:t>
        <a:bodyPr/>
        <a:lstStyle/>
        <a:p>
          <a:endParaRPr lang="en-US"/>
        </a:p>
      </dgm:t>
    </dgm:pt>
    <dgm:pt modelId="{CF8A4ADC-9365-432F-8A1A-74B0798F758B}" type="sibTrans" cxnId="{59356C5C-7696-48F6-91B9-F793A4A8CA62}">
      <dgm:prSet/>
      <dgm:spPr/>
      <dgm:t>
        <a:bodyPr/>
        <a:lstStyle/>
        <a:p>
          <a:endParaRPr lang="en-US"/>
        </a:p>
      </dgm:t>
    </dgm:pt>
    <dgm:pt modelId="{ADA813B3-8940-4701-B2A2-DE03A23D274F}" type="pres">
      <dgm:prSet presAssocID="{5B1417BC-9C47-4207-A2CA-C1962D8F90BA}" presName="Name0" presStyleCnt="0">
        <dgm:presLayoutVars>
          <dgm:dir/>
          <dgm:resizeHandles val="exact"/>
        </dgm:presLayoutVars>
      </dgm:prSet>
      <dgm:spPr/>
    </dgm:pt>
    <dgm:pt modelId="{8341BC7A-90D2-4741-8C69-364B8E0C108C}" type="pres">
      <dgm:prSet presAssocID="{87DD19F2-1148-46D8-9487-9E5B677DDD17}" presName="parTxOnly" presStyleLbl="node1" presStyleIdx="0" presStyleCnt="5">
        <dgm:presLayoutVars>
          <dgm:bulletEnabled val="1"/>
        </dgm:presLayoutVars>
      </dgm:prSet>
      <dgm:spPr/>
    </dgm:pt>
    <dgm:pt modelId="{ABC4AE42-BCBC-498C-A416-786659E06A07}" type="pres">
      <dgm:prSet presAssocID="{AA16A7C4-F01C-4B02-AE03-A946436029ED}" presName="parSpace" presStyleCnt="0"/>
      <dgm:spPr/>
    </dgm:pt>
    <dgm:pt modelId="{730B3553-1A23-40A9-8895-2170AF171D5E}" type="pres">
      <dgm:prSet presAssocID="{19CD3485-6F19-4E48-B720-732B0ECC226A}" presName="parTxOnly" presStyleLbl="node1" presStyleIdx="1" presStyleCnt="5">
        <dgm:presLayoutVars>
          <dgm:bulletEnabled val="1"/>
        </dgm:presLayoutVars>
      </dgm:prSet>
      <dgm:spPr/>
    </dgm:pt>
    <dgm:pt modelId="{015CFD1B-B6D8-4D5D-B3C1-0690D1517F43}" type="pres">
      <dgm:prSet presAssocID="{FE80FB14-13C8-45BA-88ED-E45E31A594D5}" presName="parSpace" presStyleCnt="0"/>
      <dgm:spPr/>
    </dgm:pt>
    <dgm:pt modelId="{DBCBAE41-9DAD-4776-AB07-0ACAC1F215EB}" type="pres">
      <dgm:prSet presAssocID="{D4F99525-4517-4598-BCEF-8EC58BF78EBF}" presName="parTxOnly" presStyleLbl="node1" presStyleIdx="2" presStyleCnt="5">
        <dgm:presLayoutVars>
          <dgm:bulletEnabled val="1"/>
        </dgm:presLayoutVars>
      </dgm:prSet>
      <dgm:spPr/>
    </dgm:pt>
    <dgm:pt modelId="{FBFA76AC-6510-4322-A247-F9EF0B83009F}" type="pres">
      <dgm:prSet presAssocID="{CF8A4ADC-9365-432F-8A1A-74B0798F758B}" presName="parSpace" presStyleCnt="0"/>
      <dgm:spPr/>
    </dgm:pt>
    <dgm:pt modelId="{4B3090A7-A29B-4551-80E3-B36A30AE919D}" type="pres">
      <dgm:prSet presAssocID="{DF48EE32-6341-4290-96FE-0E95774AC301}" presName="parTxOnly" presStyleLbl="node1" presStyleIdx="3" presStyleCnt="5">
        <dgm:presLayoutVars>
          <dgm:bulletEnabled val="1"/>
        </dgm:presLayoutVars>
      </dgm:prSet>
      <dgm:spPr/>
    </dgm:pt>
    <dgm:pt modelId="{0996EE54-86D3-4FE9-A8F1-5742BD0ECB93}" type="pres">
      <dgm:prSet presAssocID="{044F9EB2-D10C-4001-B963-067A1E935D39}" presName="parSpace" presStyleCnt="0"/>
      <dgm:spPr/>
    </dgm:pt>
    <dgm:pt modelId="{75100919-A13A-4942-99D2-4AF7B4CFD8FB}" type="pres">
      <dgm:prSet presAssocID="{C786ECC3-4F6A-4DD4-BC6E-A062ABDFD579}" presName="parTxOnly" presStyleLbl="node1" presStyleIdx="4" presStyleCnt="5">
        <dgm:presLayoutVars>
          <dgm:bulletEnabled val="1"/>
        </dgm:presLayoutVars>
      </dgm:prSet>
      <dgm:spPr/>
    </dgm:pt>
  </dgm:ptLst>
  <dgm:cxnLst>
    <dgm:cxn modelId="{BD657A0F-4588-4922-8E32-AA21E67BA465}" type="presOf" srcId="{19CD3485-6F19-4E48-B720-732B0ECC226A}" destId="{730B3553-1A23-40A9-8895-2170AF171D5E}" srcOrd="0" destOrd="0" presId="urn:microsoft.com/office/officeart/2005/8/layout/hChevron3"/>
    <dgm:cxn modelId="{59356C5C-7696-48F6-91B9-F793A4A8CA62}" srcId="{5B1417BC-9C47-4207-A2CA-C1962D8F90BA}" destId="{D4F99525-4517-4598-BCEF-8EC58BF78EBF}" srcOrd="2" destOrd="0" parTransId="{699E5B14-57D7-4E60-B4A0-5758BC48EB58}" sibTransId="{CF8A4ADC-9365-432F-8A1A-74B0798F758B}"/>
    <dgm:cxn modelId="{5D37EF63-D893-47F9-BDE1-6991B4393C56}" srcId="{5B1417BC-9C47-4207-A2CA-C1962D8F90BA}" destId="{C786ECC3-4F6A-4DD4-BC6E-A062ABDFD579}" srcOrd="4" destOrd="0" parTransId="{CC6BE180-FAF9-4246-8617-F48AE9D71357}" sibTransId="{53E3E939-C994-4A55-97F4-39BF1F2513A4}"/>
    <dgm:cxn modelId="{66DB0854-45B8-4B94-B2F8-3A8F4CDF73CD}" type="presOf" srcId="{87DD19F2-1148-46D8-9487-9E5B677DDD17}" destId="{8341BC7A-90D2-4741-8C69-364B8E0C108C}" srcOrd="0" destOrd="0" presId="urn:microsoft.com/office/officeart/2005/8/layout/hChevron3"/>
    <dgm:cxn modelId="{C1743C91-1237-4D67-BF1B-BC463840A9D6}" type="presOf" srcId="{D4F99525-4517-4598-BCEF-8EC58BF78EBF}" destId="{DBCBAE41-9DAD-4776-AB07-0ACAC1F215EB}" srcOrd="0" destOrd="0" presId="urn:microsoft.com/office/officeart/2005/8/layout/hChevron3"/>
    <dgm:cxn modelId="{AABD8698-679D-4AB1-928F-56643A926672}" type="presOf" srcId="{C786ECC3-4F6A-4DD4-BC6E-A062ABDFD579}" destId="{75100919-A13A-4942-99D2-4AF7B4CFD8FB}" srcOrd="0" destOrd="0" presId="urn:microsoft.com/office/officeart/2005/8/layout/hChevron3"/>
    <dgm:cxn modelId="{A22F409E-92B9-47FE-AE1F-D1B8845F4E25}" srcId="{5B1417BC-9C47-4207-A2CA-C1962D8F90BA}" destId="{19CD3485-6F19-4E48-B720-732B0ECC226A}" srcOrd="1" destOrd="0" parTransId="{1F952C2C-5895-4331-9620-9E3FEC3F88B8}" sibTransId="{FE80FB14-13C8-45BA-88ED-E45E31A594D5}"/>
    <dgm:cxn modelId="{F66D79AE-92AF-4F22-87D0-788330003F8E}" srcId="{5B1417BC-9C47-4207-A2CA-C1962D8F90BA}" destId="{DF48EE32-6341-4290-96FE-0E95774AC301}" srcOrd="3" destOrd="0" parTransId="{D21A752F-11F0-4C05-97BC-1076FCA75ED7}" sibTransId="{044F9EB2-D10C-4001-B963-067A1E935D39}"/>
    <dgm:cxn modelId="{7CCD1DD0-E52C-4378-A712-4A113B1C5BC1}" srcId="{5B1417BC-9C47-4207-A2CA-C1962D8F90BA}" destId="{87DD19F2-1148-46D8-9487-9E5B677DDD17}" srcOrd="0" destOrd="0" parTransId="{ED397315-489B-420E-988E-3006A3EF2903}" sibTransId="{AA16A7C4-F01C-4B02-AE03-A946436029ED}"/>
    <dgm:cxn modelId="{07E0DDE7-AE10-4032-B622-551F9D33DE19}" type="presOf" srcId="{DF48EE32-6341-4290-96FE-0E95774AC301}" destId="{4B3090A7-A29B-4551-80E3-B36A30AE919D}" srcOrd="0" destOrd="0" presId="urn:microsoft.com/office/officeart/2005/8/layout/hChevron3"/>
    <dgm:cxn modelId="{8E48F2FE-68FA-4EC8-966F-69E5BCBAC78E}" type="presOf" srcId="{5B1417BC-9C47-4207-A2CA-C1962D8F90BA}" destId="{ADA813B3-8940-4701-B2A2-DE03A23D274F}" srcOrd="0" destOrd="0" presId="urn:microsoft.com/office/officeart/2005/8/layout/hChevron3"/>
    <dgm:cxn modelId="{7077895E-D072-49CD-AC95-C13393862382}" type="presParOf" srcId="{ADA813B3-8940-4701-B2A2-DE03A23D274F}" destId="{8341BC7A-90D2-4741-8C69-364B8E0C108C}" srcOrd="0" destOrd="0" presId="urn:microsoft.com/office/officeart/2005/8/layout/hChevron3"/>
    <dgm:cxn modelId="{D764A12E-2B3F-4796-8E7E-C396862F7576}" type="presParOf" srcId="{ADA813B3-8940-4701-B2A2-DE03A23D274F}" destId="{ABC4AE42-BCBC-498C-A416-786659E06A07}" srcOrd="1" destOrd="0" presId="urn:microsoft.com/office/officeart/2005/8/layout/hChevron3"/>
    <dgm:cxn modelId="{34F09C74-8103-4BB1-9FB2-DDCCE499AE7E}" type="presParOf" srcId="{ADA813B3-8940-4701-B2A2-DE03A23D274F}" destId="{730B3553-1A23-40A9-8895-2170AF171D5E}" srcOrd="2" destOrd="0" presId="urn:microsoft.com/office/officeart/2005/8/layout/hChevron3"/>
    <dgm:cxn modelId="{52F0348F-87FD-4531-8FE0-B7B3303CA2B0}" type="presParOf" srcId="{ADA813B3-8940-4701-B2A2-DE03A23D274F}" destId="{015CFD1B-B6D8-4D5D-B3C1-0690D1517F43}" srcOrd="3" destOrd="0" presId="urn:microsoft.com/office/officeart/2005/8/layout/hChevron3"/>
    <dgm:cxn modelId="{773D2C01-A79A-4DD8-A7AE-A2B822C4362B}" type="presParOf" srcId="{ADA813B3-8940-4701-B2A2-DE03A23D274F}" destId="{DBCBAE41-9DAD-4776-AB07-0ACAC1F215EB}" srcOrd="4" destOrd="0" presId="urn:microsoft.com/office/officeart/2005/8/layout/hChevron3"/>
    <dgm:cxn modelId="{7D58B147-DBBD-46A4-8031-436CEDB350DF}" type="presParOf" srcId="{ADA813B3-8940-4701-B2A2-DE03A23D274F}" destId="{FBFA76AC-6510-4322-A247-F9EF0B83009F}" srcOrd="5" destOrd="0" presId="urn:microsoft.com/office/officeart/2005/8/layout/hChevron3"/>
    <dgm:cxn modelId="{9834EAC3-85F2-4555-BFFA-C96CF4739664}" type="presParOf" srcId="{ADA813B3-8940-4701-B2A2-DE03A23D274F}" destId="{4B3090A7-A29B-4551-80E3-B36A30AE919D}" srcOrd="6" destOrd="0" presId="urn:microsoft.com/office/officeart/2005/8/layout/hChevron3"/>
    <dgm:cxn modelId="{F1524940-5FA7-44C3-B55F-D053BE65ED17}" type="presParOf" srcId="{ADA813B3-8940-4701-B2A2-DE03A23D274F}" destId="{0996EE54-86D3-4FE9-A8F1-5742BD0ECB93}" srcOrd="7" destOrd="0" presId="urn:microsoft.com/office/officeart/2005/8/layout/hChevron3"/>
    <dgm:cxn modelId="{1A6A4B32-7745-4C00-9D1E-F976A5246F6D}" type="presParOf" srcId="{ADA813B3-8940-4701-B2A2-DE03A23D274F}" destId="{75100919-A13A-4942-99D2-4AF7B4CFD8FB}"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1417BC-9C47-4207-A2CA-C1962D8F90BA}" type="doc">
      <dgm:prSet loTypeId="urn:microsoft.com/office/officeart/2005/8/layout/hChevron3" loCatId="process" qsTypeId="urn:microsoft.com/office/officeart/2005/8/quickstyle/simple2" qsCatId="simple" csTypeId="urn:microsoft.com/office/officeart/2005/8/colors/accent1_2" csCatId="accent1" phldr="1"/>
      <dgm:spPr/>
    </dgm:pt>
    <dgm:pt modelId="{87DD19F2-1148-46D8-9487-9E5B677DDD17}">
      <dgm:prSet/>
      <dgm:spPr/>
      <dgm:t>
        <a:bodyPr/>
        <a:lstStyle/>
        <a:p>
          <a:r>
            <a:rPr lang="en-US" dirty="0"/>
            <a:t>1  Worse</a:t>
          </a:r>
        </a:p>
      </dgm:t>
    </dgm:pt>
    <dgm:pt modelId="{ED397315-489B-420E-988E-3006A3EF2903}" type="parTrans" cxnId="{7CCD1DD0-E52C-4378-A712-4A113B1C5BC1}">
      <dgm:prSet/>
      <dgm:spPr/>
      <dgm:t>
        <a:bodyPr/>
        <a:lstStyle/>
        <a:p>
          <a:endParaRPr lang="en-US"/>
        </a:p>
      </dgm:t>
    </dgm:pt>
    <dgm:pt modelId="{AA16A7C4-F01C-4B02-AE03-A946436029ED}" type="sibTrans" cxnId="{7CCD1DD0-E52C-4378-A712-4A113B1C5BC1}">
      <dgm:prSet/>
      <dgm:spPr/>
      <dgm:t>
        <a:bodyPr/>
        <a:lstStyle/>
        <a:p>
          <a:endParaRPr lang="en-US"/>
        </a:p>
      </dgm:t>
    </dgm:pt>
    <dgm:pt modelId="{19CD3485-6F19-4E48-B720-732B0ECC226A}">
      <dgm:prSet phldrT="[Text]"/>
      <dgm:spPr/>
      <dgm:t>
        <a:bodyPr/>
        <a:lstStyle/>
        <a:p>
          <a:r>
            <a:rPr lang="en-US" dirty="0"/>
            <a:t>2  Same</a:t>
          </a:r>
        </a:p>
      </dgm:t>
    </dgm:pt>
    <dgm:pt modelId="{FE80FB14-13C8-45BA-88ED-E45E31A594D5}" type="sibTrans" cxnId="{A22F409E-92B9-47FE-AE1F-D1B8845F4E25}">
      <dgm:prSet/>
      <dgm:spPr/>
      <dgm:t>
        <a:bodyPr/>
        <a:lstStyle/>
        <a:p>
          <a:endParaRPr lang="en-US"/>
        </a:p>
      </dgm:t>
    </dgm:pt>
    <dgm:pt modelId="{1F952C2C-5895-4331-9620-9E3FEC3F88B8}" type="parTrans" cxnId="{A22F409E-92B9-47FE-AE1F-D1B8845F4E25}">
      <dgm:prSet/>
      <dgm:spPr/>
      <dgm:t>
        <a:bodyPr/>
        <a:lstStyle/>
        <a:p>
          <a:endParaRPr lang="en-US"/>
        </a:p>
      </dgm:t>
    </dgm:pt>
    <dgm:pt modelId="{DF48EE32-6341-4290-96FE-0E95774AC301}">
      <dgm:prSet phldrT="[Text]"/>
      <dgm:spPr/>
      <dgm:t>
        <a:bodyPr/>
        <a:lstStyle/>
        <a:p>
          <a:r>
            <a:rPr lang="en-US" dirty="0"/>
            <a:t>4 Nice </a:t>
          </a:r>
        </a:p>
      </dgm:t>
    </dgm:pt>
    <dgm:pt modelId="{044F9EB2-D10C-4001-B963-067A1E935D39}" type="sibTrans" cxnId="{F66D79AE-92AF-4F22-87D0-788330003F8E}">
      <dgm:prSet/>
      <dgm:spPr/>
      <dgm:t>
        <a:bodyPr/>
        <a:lstStyle/>
        <a:p>
          <a:endParaRPr lang="en-US"/>
        </a:p>
      </dgm:t>
    </dgm:pt>
    <dgm:pt modelId="{D21A752F-11F0-4C05-97BC-1076FCA75ED7}" type="parTrans" cxnId="{F66D79AE-92AF-4F22-87D0-788330003F8E}">
      <dgm:prSet/>
      <dgm:spPr/>
      <dgm:t>
        <a:bodyPr/>
        <a:lstStyle/>
        <a:p>
          <a:endParaRPr lang="en-US"/>
        </a:p>
      </dgm:t>
    </dgm:pt>
    <dgm:pt modelId="{C786ECC3-4F6A-4DD4-BC6E-A062ABDFD579}">
      <dgm:prSet phldrT="[Text]" custT="1"/>
      <dgm:spPr/>
      <dgm:t>
        <a:bodyPr/>
        <a:lstStyle/>
        <a:p>
          <a:r>
            <a:rPr lang="en-US" sz="2400" b="0" dirty="0"/>
            <a:t>5</a:t>
          </a:r>
          <a:r>
            <a:rPr lang="en-US" sz="2000" dirty="0"/>
            <a:t> Best</a:t>
          </a:r>
        </a:p>
      </dgm:t>
    </dgm:pt>
    <dgm:pt modelId="{CC6BE180-FAF9-4246-8617-F48AE9D71357}" type="parTrans" cxnId="{5D37EF63-D893-47F9-BDE1-6991B4393C56}">
      <dgm:prSet/>
      <dgm:spPr/>
      <dgm:t>
        <a:bodyPr/>
        <a:lstStyle/>
        <a:p>
          <a:endParaRPr lang="en-US"/>
        </a:p>
      </dgm:t>
    </dgm:pt>
    <dgm:pt modelId="{53E3E939-C994-4A55-97F4-39BF1F2513A4}" type="sibTrans" cxnId="{5D37EF63-D893-47F9-BDE1-6991B4393C56}">
      <dgm:prSet/>
      <dgm:spPr/>
      <dgm:t>
        <a:bodyPr/>
        <a:lstStyle/>
        <a:p>
          <a:endParaRPr lang="en-US"/>
        </a:p>
      </dgm:t>
    </dgm:pt>
    <dgm:pt modelId="{D4F99525-4517-4598-BCEF-8EC58BF78EBF}">
      <dgm:prSet phldrT="[Text]"/>
      <dgm:spPr/>
      <dgm:t>
        <a:bodyPr/>
        <a:lstStyle/>
        <a:p>
          <a:r>
            <a:rPr lang="en-US" dirty="0"/>
            <a:t>3  better</a:t>
          </a:r>
        </a:p>
      </dgm:t>
    </dgm:pt>
    <dgm:pt modelId="{699E5B14-57D7-4E60-B4A0-5758BC48EB58}" type="parTrans" cxnId="{59356C5C-7696-48F6-91B9-F793A4A8CA62}">
      <dgm:prSet/>
      <dgm:spPr/>
      <dgm:t>
        <a:bodyPr/>
        <a:lstStyle/>
        <a:p>
          <a:endParaRPr lang="en-US"/>
        </a:p>
      </dgm:t>
    </dgm:pt>
    <dgm:pt modelId="{CF8A4ADC-9365-432F-8A1A-74B0798F758B}" type="sibTrans" cxnId="{59356C5C-7696-48F6-91B9-F793A4A8CA62}">
      <dgm:prSet/>
      <dgm:spPr/>
      <dgm:t>
        <a:bodyPr/>
        <a:lstStyle/>
        <a:p>
          <a:endParaRPr lang="en-US"/>
        </a:p>
      </dgm:t>
    </dgm:pt>
    <dgm:pt modelId="{ADA813B3-8940-4701-B2A2-DE03A23D274F}" type="pres">
      <dgm:prSet presAssocID="{5B1417BC-9C47-4207-A2CA-C1962D8F90BA}" presName="Name0" presStyleCnt="0">
        <dgm:presLayoutVars>
          <dgm:dir/>
          <dgm:resizeHandles val="exact"/>
        </dgm:presLayoutVars>
      </dgm:prSet>
      <dgm:spPr/>
    </dgm:pt>
    <dgm:pt modelId="{8341BC7A-90D2-4741-8C69-364B8E0C108C}" type="pres">
      <dgm:prSet presAssocID="{87DD19F2-1148-46D8-9487-9E5B677DDD17}" presName="parTxOnly" presStyleLbl="node1" presStyleIdx="0" presStyleCnt="5">
        <dgm:presLayoutVars>
          <dgm:bulletEnabled val="1"/>
        </dgm:presLayoutVars>
      </dgm:prSet>
      <dgm:spPr/>
    </dgm:pt>
    <dgm:pt modelId="{ABC4AE42-BCBC-498C-A416-786659E06A07}" type="pres">
      <dgm:prSet presAssocID="{AA16A7C4-F01C-4B02-AE03-A946436029ED}" presName="parSpace" presStyleCnt="0"/>
      <dgm:spPr/>
    </dgm:pt>
    <dgm:pt modelId="{730B3553-1A23-40A9-8895-2170AF171D5E}" type="pres">
      <dgm:prSet presAssocID="{19CD3485-6F19-4E48-B720-732B0ECC226A}" presName="parTxOnly" presStyleLbl="node1" presStyleIdx="1" presStyleCnt="5">
        <dgm:presLayoutVars>
          <dgm:bulletEnabled val="1"/>
        </dgm:presLayoutVars>
      </dgm:prSet>
      <dgm:spPr/>
    </dgm:pt>
    <dgm:pt modelId="{015CFD1B-B6D8-4D5D-B3C1-0690D1517F43}" type="pres">
      <dgm:prSet presAssocID="{FE80FB14-13C8-45BA-88ED-E45E31A594D5}" presName="parSpace" presStyleCnt="0"/>
      <dgm:spPr/>
    </dgm:pt>
    <dgm:pt modelId="{DBCBAE41-9DAD-4776-AB07-0ACAC1F215EB}" type="pres">
      <dgm:prSet presAssocID="{D4F99525-4517-4598-BCEF-8EC58BF78EBF}" presName="parTxOnly" presStyleLbl="node1" presStyleIdx="2" presStyleCnt="5">
        <dgm:presLayoutVars>
          <dgm:bulletEnabled val="1"/>
        </dgm:presLayoutVars>
      </dgm:prSet>
      <dgm:spPr/>
    </dgm:pt>
    <dgm:pt modelId="{FBFA76AC-6510-4322-A247-F9EF0B83009F}" type="pres">
      <dgm:prSet presAssocID="{CF8A4ADC-9365-432F-8A1A-74B0798F758B}" presName="parSpace" presStyleCnt="0"/>
      <dgm:spPr/>
    </dgm:pt>
    <dgm:pt modelId="{4B3090A7-A29B-4551-80E3-B36A30AE919D}" type="pres">
      <dgm:prSet presAssocID="{DF48EE32-6341-4290-96FE-0E95774AC301}" presName="parTxOnly" presStyleLbl="node1" presStyleIdx="3" presStyleCnt="5">
        <dgm:presLayoutVars>
          <dgm:bulletEnabled val="1"/>
        </dgm:presLayoutVars>
      </dgm:prSet>
      <dgm:spPr/>
    </dgm:pt>
    <dgm:pt modelId="{0996EE54-86D3-4FE9-A8F1-5742BD0ECB93}" type="pres">
      <dgm:prSet presAssocID="{044F9EB2-D10C-4001-B963-067A1E935D39}" presName="parSpace" presStyleCnt="0"/>
      <dgm:spPr/>
    </dgm:pt>
    <dgm:pt modelId="{75100919-A13A-4942-99D2-4AF7B4CFD8FB}" type="pres">
      <dgm:prSet presAssocID="{C786ECC3-4F6A-4DD4-BC6E-A062ABDFD579}" presName="parTxOnly" presStyleLbl="node1" presStyleIdx="4" presStyleCnt="5">
        <dgm:presLayoutVars>
          <dgm:bulletEnabled val="1"/>
        </dgm:presLayoutVars>
      </dgm:prSet>
      <dgm:spPr/>
    </dgm:pt>
  </dgm:ptLst>
  <dgm:cxnLst>
    <dgm:cxn modelId="{BD657A0F-4588-4922-8E32-AA21E67BA465}" type="presOf" srcId="{19CD3485-6F19-4E48-B720-732B0ECC226A}" destId="{730B3553-1A23-40A9-8895-2170AF171D5E}" srcOrd="0" destOrd="0" presId="urn:microsoft.com/office/officeart/2005/8/layout/hChevron3"/>
    <dgm:cxn modelId="{59356C5C-7696-48F6-91B9-F793A4A8CA62}" srcId="{5B1417BC-9C47-4207-A2CA-C1962D8F90BA}" destId="{D4F99525-4517-4598-BCEF-8EC58BF78EBF}" srcOrd="2" destOrd="0" parTransId="{699E5B14-57D7-4E60-B4A0-5758BC48EB58}" sibTransId="{CF8A4ADC-9365-432F-8A1A-74B0798F758B}"/>
    <dgm:cxn modelId="{5D37EF63-D893-47F9-BDE1-6991B4393C56}" srcId="{5B1417BC-9C47-4207-A2CA-C1962D8F90BA}" destId="{C786ECC3-4F6A-4DD4-BC6E-A062ABDFD579}" srcOrd="4" destOrd="0" parTransId="{CC6BE180-FAF9-4246-8617-F48AE9D71357}" sibTransId="{53E3E939-C994-4A55-97F4-39BF1F2513A4}"/>
    <dgm:cxn modelId="{66DB0854-45B8-4B94-B2F8-3A8F4CDF73CD}" type="presOf" srcId="{87DD19F2-1148-46D8-9487-9E5B677DDD17}" destId="{8341BC7A-90D2-4741-8C69-364B8E0C108C}" srcOrd="0" destOrd="0" presId="urn:microsoft.com/office/officeart/2005/8/layout/hChevron3"/>
    <dgm:cxn modelId="{C1743C91-1237-4D67-BF1B-BC463840A9D6}" type="presOf" srcId="{D4F99525-4517-4598-BCEF-8EC58BF78EBF}" destId="{DBCBAE41-9DAD-4776-AB07-0ACAC1F215EB}" srcOrd="0" destOrd="0" presId="urn:microsoft.com/office/officeart/2005/8/layout/hChevron3"/>
    <dgm:cxn modelId="{AABD8698-679D-4AB1-928F-56643A926672}" type="presOf" srcId="{C786ECC3-4F6A-4DD4-BC6E-A062ABDFD579}" destId="{75100919-A13A-4942-99D2-4AF7B4CFD8FB}" srcOrd="0" destOrd="0" presId="urn:microsoft.com/office/officeart/2005/8/layout/hChevron3"/>
    <dgm:cxn modelId="{A22F409E-92B9-47FE-AE1F-D1B8845F4E25}" srcId="{5B1417BC-9C47-4207-A2CA-C1962D8F90BA}" destId="{19CD3485-6F19-4E48-B720-732B0ECC226A}" srcOrd="1" destOrd="0" parTransId="{1F952C2C-5895-4331-9620-9E3FEC3F88B8}" sibTransId="{FE80FB14-13C8-45BA-88ED-E45E31A594D5}"/>
    <dgm:cxn modelId="{F66D79AE-92AF-4F22-87D0-788330003F8E}" srcId="{5B1417BC-9C47-4207-A2CA-C1962D8F90BA}" destId="{DF48EE32-6341-4290-96FE-0E95774AC301}" srcOrd="3" destOrd="0" parTransId="{D21A752F-11F0-4C05-97BC-1076FCA75ED7}" sibTransId="{044F9EB2-D10C-4001-B963-067A1E935D39}"/>
    <dgm:cxn modelId="{7CCD1DD0-E52C-4378-A712-4A113B1C5BC1}" srcId="{5B1417BC-9C47-4207-A2CA-C1962D8F90BA}" destId="{87DD19F2-1148-46D8-9487-9E5B677DDD17}" srcOrd="0" destOrd="0" parTransId="{ED397315-489B-420E-988E-3006A3EF2903}" sibTransId="{AA16A7C4-F01C-4B02-AE03-A946436029ED}"/>
    <dgm:cxn modelId="{07E0DDE7-AE10-4032-B622-551F9D33DE19}" type="presOf" srcId="{DF48EE32-6341-4290-96FE-0E95774AC301}" destId="{4B3090A7-A29B-4551-80E3-B36A30AE919D}" srcOrd="0" destOrd="0" presId="urn:microsoft.com/office/officeart/2005/8/layout/hChevron3"/>
    <dgm:cxn modelId="{8E48F2FE-68FA-4EC8-966F-69E5BCBAC78E}" type="presOf" srcId="{5B1417BC-9C47-4207-A2CA-C1962D8F90BA}" destId="{ADA813B3-8940-4701-B2A2-DE03A23D274F}" srcOrd="0" destOrd="0" presId="urn:microsoft.com/office/officeart/2005/8/layout/hChevron3"/>
    <dgm:cxn modelId="{7077895E-D072-49CD-AC95-C13393862382}" type="presParOf" srcId="{ADA813B3-8940-4701-B2A2-DE03A23D274F}" destId="{8341BC7A-90D2-4741-8C69-364B8E0C108C}" srcOrd="0" destOrd="0" presId="urn:microsoft.com/office/officeart/2005/8/layout/hChevron3"/>
    <dgm:cxn modelId="{D764A12E-2B3F-4796-8E7E-C396862F7576}" type="presParOf" srcId="{ADA813B3-8940-4701-B2A2-DE03A23D274F}" destId="{ABC4AE42-BCBC-498C-A416-786659E06A07}" srcOrd="1" destOrd="0" presId="urn:microsoft.com/office/officeart/2005/8/layout/hChevron3"/>
    <dgm:cxn modelId="{34F09C74-8103-4BB1-9FB2-DDCCE499AE7E}" type="presParOf" srcId="{ADA813B3-8940-4701-B2A2-DE03A23D274F}" destId="{730B3553-1A23-40A9-8895-2170AF171D5E}" srcOrd="2" destOrd="0" presId="urn:microsoft.com/office/officeart/2005/8/layout/hChevron3"/>
    <dgm:cxn modelId="{52F0348F-87FD-4531-8FE0-B7B3303CA2B0}" type="presParOf" srcId="{ADA813B3-8940-4701-B2A2-DE03A23D274F}" destId="{015CFD1B-B6D8-4D5D-B3C1-0690D1517F43}" srcOrd="3" destOrd="0" presId="urn:microsoft.com/office/officeart/2005/8/layout/hChevron3"/>
    <dgm:cxn modelId="{773D2C01-A79A-4DD8-A7AE-A2B822C4362B}" type="presParOf" srcId="{ADA813B3-8940-4701-B2A2-DE03A23D274F}" destId="{DBCBAE41-9DAD-4776-AB07-0ACAC1F215EB}" srcOrd="4" destOrd="0" presId="urn:microsoft.com/office/officeart/2005/8/layout/hChevron3"/>
    <dgm:cxn modelId="{7D58B147-DBBD-46A4-8031-436CEDB350DF}" type="presParOf" srcId="{ADA813B3-8940-4701-B2A2-DE03A23D274F}" destId="{FBFA76AC-6510-4322-A247-F9EF0B83009F}" srcOrd="5" destOrd="0" presId="urn:microsoft.com/office/officeart/2005/8/layout/hChevron3"/>
    <dgm:cxn modelId="{9834EAC3-85F2-4555-BFFA-C96CF4739664}" type="presParOf" srcId="{ADA813B3-8940-4701-B2A2-DE03A23D274F}" destId="{4B3090A7-A29B-4551-80E3-B36A30AE919D}" srcOrd="6" destOrd="0" presId="urn:microsoft.com/office/officeart/2005/8/layout/hChevron3"/>
    <dgm:cxn modelId="{F1524940-5FA7-44C3-B55F-D053BE65ED17}" type="presParOf" srcId="{ADA813B3-8940-4701-B2A2-DE03A23D274F}" destId="{0996EE54-86D3-4FE9-A8F1-5742BD0ECB93}" srcOrd="7" destOrd="0" presId="urn:microsoft.com/office/officeart/2005/8/layout/hChevron3"/>
    <dgm:cxn modelId="{1A6A4B32-7745-4C00-9D1E-F976A5246F6D}" type="presParOf" srcId="{ADA813B3-8940-4701-B2A2-DE03A23D274F}" destId="{75100919-A13A-4942-99D2-4AF7B4CFD8FB}"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1417BC-9C47-4207-A2CA-C1962D8F90BA}" type="doc">
      <dgm:prSet loTypeId="urn:microsoft.com/office/officeart/2005/8/layout/hChevron3" loCatId="process" qsTypeId="urn:microsoft.com/office/officeart/2005/8/quickstyle/simple2" qsCatId="simple" csTypeId="urn:microsoft.com/office/officeart/2005/8/colors/accent1_2" csCatId="accent1" phldr="1"/>
      <dgm:spPr/>
    </dgm:pt>
    <dgm:pt modelId="{87DD19F2-1148-46D8-9487-9E5B677DDD17}">
      <dgm:prSet/>
      <dgm:spPr/>
      <dgm:t>
        <a:bodyPr/>
        <a:lstStyle/>
        <a:p>
          <a:r>
            <a:rPr lang="en-US" dirty="0"/>
            <a:t>1  Worse</a:t>
          </a:r>
        </a:p>
      </dgm:t>
    </dgm:pt>
    <dgm:pt modelId="{ED397315-489B-420E-988E-3006A3EF2903}" type="parTrans" cxnId="{7CCD1DD0-E52C-4378-A712-4A113B1C5BC1}">
      <dgm:prSet/>
      <dgm:spPr/>
      <dgm:t>
        <a:bodyPr/>
        <a:lstStyle/>
        <a:p>
          <a:endParaRPr lang="en-US"/>
        </a:p>
      </dgm:t>
    </dgm:pt>
    <dgm:pt modelId="{AA16A7C4-F01C-4B02-AE03-A946436029ED}" type="sibTrans" cxnId="{7CCD1DD0-E52C-4378-A712-4A113B1C5BC1}">
      <dgm:prSet/>
      <dgm:spPr/>
      <dgm:t>
        <a:bodyPr/>
        <a:lstStyle/>
        <a:p>
          <a:endParaRPr lang="en-US"/>
        </a:p>
      </dgm:t>
    </dgm:pt>
    <dgm:pt modelId="{19CD3485-6F19-4E48-B720-732B0ECC226A}">
      <dgm:prSet phldrT="[Text]"/>
      <dgm:spPr/>
      <dgm:t>
        <a:bodyPr/>
        <a:lstStyle/>
        <a:p>
          <a:r>
            <a:rPr lang="en-US" dirty="0"/>
            <a:t>2  Same</a:t>
          </a:r>
        </a:p>
      </dgm:t>
    </dgm:pt>
    <dgm:pt modelId="{FE80FB14-13C8-45BA-88ED-E45E31A594D5}" type="sibTrans" cxnId="{A22F409E-92B9-47FE-AE1F-D1B8845F4E25}">
      <dgm:prSet/>
      <dgm:spPr/>
      <dgm:t>
        <a:bodyPr/>
        <a:lstStyle/>
        <a:p>
          <a:endParaRPr lang="en-US"/>
        </a:p>
      </dgm:t>
    </dgm:pt>
    <dgm:pt modelId="{1F952C2C-5895-4331-9620-9E3FEC3F88B8}" type="parTrans" cxnId="{A22F409E-92B9-47FE-AE1F-D1B8845F4E25}">
      <dgm:prSet/>
      <dgm:spPr/>
      <dgm:t>
        <a:bodyPr/>
        <a:lstStyle/>
        <a:p>
          <a:endParaRPr lang="en-US"/>
        </a:p>
      </dgm:t>
    </dgm:pt>
    <dgm:pt modelId="{DF48EE32-6341-4290-96FE-0E95774AC301}">
      <dgm:prSet phldrT="[Text]"/>
      <dgm:spPr/>
      <dgm:t>
        <a:bodyPr/>
        <a:lstStyle/>
        <a:p>
          <a:r>
            <a:rPr lang="en-US" dirty="0"/>
            <a:t>4 Nice </a:t>
          </a:r>
        </a:p>
      </dgm:t>
    </dgm:pt>
    <dgm:pt modelId="{044F9EB2-D10C-4001-B963-067A1E935D39}" type="sibTrans" cxnId="{F66D79AE-92AF-4F22-87D0-788330003F8E}">
      <dgm:prSet/>
      <dgm:spPr/>
      <dgm:t>
        <a:bodyPr/>
        <a:lstStyle/>
        <a:p>
          <a:endParaRPr lang="en-US"/>
        </a:p>
      </dgm:t>
    </dgm:pt>
    <dgm:pt modelId="{D21A752F-11F0-4C05-97BC-1076FCA75ED7}" type="parTrans" cxnId="{F66D79AE-92AF-4F22-87D0-788330003F8E}">
      <dgm:prSet/>
      <dgm:spPr/>
      <dgm:t>
        <a:bodyPr/>
        <a:lstStyle/>
        <a:p>
          <a:endParaRPr lang="en-US"/>
        </a:p>
      </dgm:t>
    </dgm:pt>
    <dgm:pt modelId="{C786ECC3-4F6A-4DD4-BC6E-A062ABDFD579}">
      <dgm:prSet phldrT="[Text]" custT="1"/>
      <dgm:spPr/>
      <dgm:t>
        <a:bodyPr/>
        <a:lstStyle/>
        <a:p>
          <a:r>
            <a:rPr lang="en-US" sz="3600" b="1" dirty="0"/>
            <a:t>5</a:t>
          </a:r>
          <a:r>
            <a:rPr lang="en-US" sz="2000" dirty="0"/>
            <a:t> Best</a:t>
          </a:r>
        </a:p>
      </dgm:t>
    </dgm:pt>
    <dgm:pt modelId="{CC6BE180-FAF9-4246-8617-F48AE9D71357}" type="parTrans" cxnId="{5D37EF63-D893-47F9-BDE1-6991B4393C56}">
      <dgm:prSet/>
      <dgm:spPr/>
      <dgm:t>
        <a:bodyPr/>
        <a:lstStyle/>
        <a:p>
          <a:endParaRPr lang="en-US"/>
        </a:p>
      </dgm:t>
    </dgm:pt>
    <dgm:pt modelId="{53E3E939-C994-4A55-97F4-39BF1F2513A4}" type="sibTrans" cxnId="{5D37EF63-D893-47F9-BDE1-6991B4393C56}">
      <dgm:prSet/>
      <dgm:spPr/>
      <dgm:t>
        <a:bodyPr/>
        <a:lstStyle/>
        <a:p>
          <a:endParaRPr lang="en-US"/>
        </a:p>
      </dgm:t>
    </dgm:pt>
    <dgm:pt modelId="{D4F99525-4517-4598-BCEF-8EC58BF78EBF}">
      <dgm:prSet phldrT="[Text]"/>
      <dgm:spPr/>
      <dgm:t>
        <a:bodyPr/>
        <a:lstStyle/>
        <a:p>
          <a:r>
            <a:rPr lang="en-US" dirty="0"/>
            <a:t>3  better</a:t>
          </a:r>
        </a:p>
      </dgm:t>
    </dgm:pt>
    <dgm:pt modelId="{699E5B14-57D7-4E60-B4A0-5758BC48EB58}" type="parTrans" cxnId="{59356C5C-7696-48F6-91B9-F793A4A8CA62}">
      <dgm:prSet/>
      <dgm:spPr/>
      <dgm:t>
        <a:bodyPr/>
        <a:lstStyle/>
        <a:p>
          <a:endParaRPr lang="en-US"/>
        </a:p>
      </dgm:t>
    </dgm:pt>
    <dgm:pt modelId="{CF8A4ADC-9365-432F-8A1A-74B0798F758B}" type="sibTrans" cxnId="{59356C5C-7696-48F6-91B9-F793A4A8CA62}">
      <dgm:prSet/>
      <dgm:spPr/>
      <dgm:t>
        <a:bodyPr/>
        <a:lstStyle/>
        <a:p>
          <a:endParaRPr lang="en-US"/>
        </a:p>
      </dgm:t>
    </dgm:pt>
    <dgm:pt modelId="{ADA813B3-8940-4701-B2A2-DE03A23D274F}" type="pres">
      <dgm:prSet presAssocID="{5B1417BC-9C47-4207-A2CA-C1962D8F90BA}" presName="Name0" presStyleCnt="0">
        <dgm:presLayoutVars>
          <dgm:dir/>
          <dgm:resizeHandles val="exact"/>
        </dgm:presLayoutVars>
      </dgm:prSet>
      <dgm:spPr/>
    </dgm:pt>
    <dgm:pt modelId="{8341BC7A-90D2-4741-8C69-364B8E0C108C}" type="pres">
      <dgm:prSet presAssocID="{87DD19F2-1148-46D8-9487-9E5B677DDD17}" presName="parTxOnly" presStyleLbl="node1" presStyleIdx="0" presStyleCnt="5">
        <dgm:presLayoutVars>
          <dgm:bulletEnabled val="1"/>
        </dgm:presLayoutVars>
      </dgm:prSet>
      <dgm:spPr/>
    </dgm:pt>
    <dgm:pt modelId="{ABC4AE42-BCBC-498C-A416-786659E06A07}" type="pres">
      <dgm:prSet presAssocID="{AA16A7C4-F01C-4B02-AE03-A946436029ED}" presName="parSpace" presStyleCnt="0"/>
      <dgm:spPr/>
    </dgm:pt>
    <dgm:pt modelId="{730B3553-1A23-40A9-8895-2170AF171D5E}" type="pres">
      <dgm:prSet presAssocID="{19CD3485-6F19-4E48-B720-732B0ECC226A}" presName="parTxOnly" presStyleLbl="node1" presStyleIdx="1" presStyleCnt="5">
        <dgm:presLayoutVars>
          <dgm:bulletEnabled val="1"/>
        </dgm:presLayoutVars>
      </dgm:prSet>
      <dgm:spPr/>
    </dgm:pt>
    <dgm:pt modelId="{015CFD1B-B6D8-4D5D-B3C1-0690D1517F43}" type="pres">
      <dgm:prSet presAssocID="{FE80FB14-13C8-45BA-88ED-E45E31A594D5}" presName="parSpace" presStyleCnt="0"/>
      <dgm:spPr/>
    </dgm:pt>
    <dgm:pt modelId="{DBCBAE41-9DAD-4776-AB07-0ACAC1F215EB}" type="pres">
      <dgm:prSet presAssocID="{D4F99525-4517-4598-BCEF-8EC58BF78EBF}" presName="parTxOnly" presStyleLbl="node1" presStyleIdx="2" presStyleCnt="5">
        <dgm:presLayoutVars>
          <dgm:bulletEnabled val="1"/>
        </dgm:presLayoutVars>
      </dgm:prSet>
      <dgm:spPr/>
    </dgm:pt>
    <dgm:pt modelId="{FBFA76AC-6510-4322-A247-F9EF0B83009F}" type="pres">
      <dgm:prSet presAssocID="{CF8A4ADC-9365-432F-8A1A-74B0798F758B}" presName="parSpace" presStyleCnt="0"/>
      <dgm:spPr/>
    </dgm:pt>
    <dgm:pt modelId="{4B3090A7-A29B-4551-80E3-B36A30AE919D}" type="pres">
      <dgm:prSet presAssocID="{DF48EE32-6341-4290-96FE-0E95774AC301}" presName="parTxOnly" presStyleLbl="node1" presStyleIdx="3" presStyleCnt="5">
        <dgm:presLayoutVars>
          <dgm:bulletEnabled val="1"/>
        </dgm:presLayoutVars>
      </dgm:prSet>
      <dgm:spPr/>
    </dgm:pt>
    <dgm:pt modelId="{0996EE54-86D3-4FE9-A8F1-5742BD0ECB93}" type="pres">
      <dgm:prSet presAssocID="{044F9EB2-D10C-4001-B963-067A1E935D39}" presName="parSpace" presStyleCnt="0"/>
      <dgm:spPr/>
    </dgm:pt>
    <dgm:pt modelId="{75100919-A13A-4942-99D2-4AF7B4CFD8FB}" type="pres">
      <dgm:prSet presAssocID="{C786ECC3-4F6A-4DD4-BC6E-A062ABDFD579}" presName="parTxOnly" presStyleLbl="node1" presStyleIdx="4" presStyleCnt="5" custLinFactNeighborX="11599" custLinFactNeighborY="0">
        <dgm:presLayoutVars>
          <dgm:bulletEnabled val="1"/>
        </dgm:presLayoutVars>
      </dgm:prSet>
      <dgm:spPr/>
    </dgm:pt>
  </dgm:ptLst>
  <dgm:cxnLst>
    <dgm:cxn modelId="{BD657A0F-4588-4922-8E32-AA21E67BA465}" type="presOf" srcId="{19CD3485-6F19-4E48-B720-732B0ECC226A}" destId="{730B3553-1A23-40A9-8895-2170AF171D5E}" srcOrd="0" destOrd="0" presId="urn:microsoft.com/office/officeart/2005/8/layout/hChevron3"/>
    <dgm:cxn modelId="{59356C5C-7696-48F6-91B9-F793A4A8CA62}" srcId="{5B1417BC-9C47-4207-A2CA-C1962D8F90BA}" destId="{D4F99525-4517-4598-BCEF-8EC58BF78EBF}" srcOrd="2" destOrd="0" parTransId="{699E5B14-57D7-4E60-B4A0-5758BC48EB58}" sibTransId="{CF8A4ADC-9365-432F-8A1A-74B0798F758B}"/>
    <dgm:cxn modelId="{5D37EF63-D893-47F9-BDE1-6991B4393C56}" srcId="{5B1417BC-9C47-4207-A2CA-C1962D8F90BA}" destId="{C786ECC3-4F6A-4DD4-BC6E-A062ABDFD579}" srcOrd="4" destOrd="0" parTransId="{CC6BE180-FAF9-4246-8617-F48AE9D71357}" sibTransId="{53E3E939-C994-4A55-97F4-39BF1F2513A4}"/>
    <dgm:cxn modelId="{66DB0854-45B8-4B94-B2F8-3A8F4CDF73CD}" type="presOf" srcId="{87DD19F2-1148-46D8-9487-9E5B677DDD17}" destId="{8341BC7A-90D2-4741-8C69-364B8E0C108C}" srcOrd="0" destOrd="0" presId="urn:microsoft.com/office/officeart/2005/8/layout/hChevron3"/>
    <dgm:cxn modelId="{C1743C91-1237-4D67-BF1B-BC463840A9D6}" type="presOf" srcId="{D4F99525-4517-4598-BCEF-8EC58BF78EBF}" destId="{DBCBAE41-9DAD-4776-AB07-0ACAC1F215EB}" srcOrd="0" destOrd="0" presId="urn:microsoft.com/office/officeart/2005/8/layout/hChevron3"/>
    <dgm:cxn modelId="{AABD8698-679D-4AB1-928F-56643A926672}" type="presOf" srcId="{C786ECC3-4F6A-4DD4-BC6E-A062ABDFD579}" destId="{75100919-A13A-4942-99D2-4AF7B4CFD8FB}" srcOrd="0" destOrd="0" presId="urn:microsoft.com/office/officeart/2005/8/layout/hChevron3"/>
    <dgm:cxn modelId="{A22F409E-92B9-47FE-AE1F-D1B8845F4E25}" srcId="{5B1417BC-9C47-4207-A2CA-C1962D8F90BA}" destId="{19CD3485-6F19-4E48-B720-732B0ECC226A}" srcOrd="1" destOrd="0" parTransId="{1F952C2C-5895-4331-9620-9E3FEC3F88B8}" sibTransId="{FE80FB14-13C8-45BA-88ED-E45E31A594D5}"/>
    <dgm:cxn modelId="{F66D79AE-92AF-4F22-87D0-788330003F8E}" srcId="{5B1417BC-9C47-4207-A2CA-C1962D8F90BA}" destId="{DF48EE32-6341-4290-96FE-0E95774AC301}" srcOrd="3" destOrd="0" parTransId="{D21A752F-11F0-4C05-97BC-1076FCA75ED7}" sibTransId="{044F9EB2-D10C-4001-B963-067A1E935D39}"/>
    <dgm:cxn modelId="{7CCD1DD0-E52C-4378-A712-4A113B1C5BC1}" srcId="{5B1417BC-9C47-4207-A2CA-C1962D8F90BA}" destId="{87DD19F2-1148-46D8-9487-9E5B677DDD17}" srcOrd="0" destOrd="0" parTransId="{ED397315-489B-420E-988E-3006A3EF2903}" sibTransId="{AA16A7C4-F01C-4B02-AE03-A946436029ED}"/>
    <dgm:cxn modelId="{07E0DDE7-AE10-4032-B622-551F9D33DE19}" type="presOf" srcId="{DF48EE32-6341-4290-96FE-0E95774AC301}" destId="{4B3090A7-A29B-4551-80E3-B36A30AE919D}" srcOrd="0" destOrd="0" presId="urn:microsoft.com/office/officeart/2005/8/layout/hChevron3"/>
    <dgm:cxn modelId="{8E48F2FE-68FA-4EC8-966F-69E5BCBAC78E}" type="presOf" srcId="{5B1417BC-9C47-4207-A2CA-C1962D8F90BA}" destId="{ADA813B3-8940-4701-B2A2-DE03A23D274F}" srcOrd="0" destOrd="0" presId="urn:microsoft.com/office/officeart/2005/8/layout/hChevron3"/>
    <dgm:cxn modelId="{7077895E-D072-49CD-AC95-C13393862382}" type="presParOf" srcId="{ADA813B3-8940-4701-B2A2-DE03A23D274F}" destId="{8341BC7A-90D2-4741-8C69-364B8E0C108C}" srcOrd="0" destOrd="0" presId="urn:microsoft.com/office/officeart/2005/8/layout/hChevron3"/>
    <dgm:cxn modelId="{D764A12E-2B3F-4796-8E7E-C396862F7576}" type="presParOf" srcId="{ADA813B3-8940-4701-B2A2-DE03A23D274F}" destId="{ABC4AE42-BCBC-498C-A416-786659E06A07}" srcOrd="1" destOrd="0" presId="urn:microsoft.com/office/officeart/2005/8/layout/hChevron3"/>
    <dgm:cxn modelId="{34F09C74-8103-4BB1-9FB2-DDCCE499AE7E}" type="presParOf" srcId="{ADA813B3-8940-4701-B2A2-DE03A23D274F}" destId="{730B3553-1A23-40A9-8895-2170AF171D5E}" srcOrd="2" destOrd="0" presId="urn:microsoft.com/office/officeart/2005/8/layout/hChevron3"/>
    <dgm:cxn modelId="{52F0348F-87FD-4531-8FE0-B7B3303CA2B0}" type="presParOf" srcId="{ADA813B3-8940-4701-B2A2-DE03A23D274F}" destId="{015CFD1B-B6D8-4D5D-B3C1-0690D1517F43}" srcOrd="3" destOrd="0" presId="urn:microsoft.com/office/officeart/2005/8/layout/hChevron3"/>
    <dgm:cxn modelId="{773D2C01-A79A-4DD8-A7AE-A2B822C4362B}" type="presParOf" srcId="{ADA813B3-8940-4701-B2A2-DE03A23D274F}" destId="{DBCBAE41-9DAD-4776-AB07-0ACAC1F215EB}" srcOrd="4" destOrd="0" presId="urn:microsoft.com/office/officeart/2005/8/layout/hChevron3"/>
    <dgm:cxn modelId="{7D58B147-DBBD-46A4-8031-436CEDB350DF}" type="presParOf" srcId="{ADA813B3-8940-4701-B2A2-DE03A23D274F}" destId="{FBFA76AC-6510-4322-A247-F9EF0B83009F}" srcOrd="5" destOrd="0" presId="urn:microsoft.com/office/officeart/2005/8/layout/hChevron3"/>
    <dgm:cxn modelId="{9834EAC3-85F2-4555-BFFA-C96CF4739664}" type="presParOf" srcId="{ADA813B3-8940-4701-B2A2-DE03A23D274F}" destId="{4B3090A7-A29B-4551-80E3-B36A30AE919D}" srcOrd="6" destOrd="0" presId="urn:microsoft.com/office/officeart/2005/8/layout/hChevron3"/>
    <dgm:cxn modelId="{F1524940-5FA7-44C3-B55F-D053BE65ED17}" type="presParOf" srcId="{ADA813B3-8940-4701-B2A2-DE03A23D274F}" destId="{0996EE54-86D3-4FE9-A8F1-5742BD0ECB93}" srcOrd="7" destOrd="0" presId="urn:microsoft.com/office/officeart/2005/8/layout/hChevron3"/>
    <dgm:cxn modelId="{1A6A4B32-7745-4C00-9D1E-F976A5246F6D}" type="presParOf" srcId="{ADA813B3-8940-4701-B2A2-DE03A23D274F}" destId="{75100919-A13A-4942-99D2-4AF7B4CFD8FB}" srcOrd="8"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C7A-90D2-4741-8C69-364B8E0C108C}">
      <dsp:nvSpPr>
        <dsp:cNvPr id="0" name=""/>
        <dsp:cNvSpPr/>
      </dsp:nvSpPr>
      <dsp:spPr>
        <a:xfrm>
          <a:off x="763" y="0"/>
          <a:ext cx="1488992" cy="395471"/>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1  Worse</a:t>
          </a:r>
        </a:p>
      </dsp:txBody>
      <dsp:txXfrm>
        <a:off x="763" y="0"/>
        <a:ext cx="1390124" cy="395471"/>
      </dsp:txXfrm>
    </dsp:sp>
    <dsp:sp modelId="{730B3553-1A23-40A9-8895-2170AF171D5E}">
      <dsp:nvSpPr>
        <dsp:cNvPr id="0" name=""/>
        <dsp:cNvSpPr/>
      </dsp:nvSpPr>
      <dsp:spPr>
        <a:xfrm>
          <a:off x="1191957"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2  Same</a:t>
          </a:r>
        </a:p>
      </dsp:txBody>
      <dsp:txXfrm>
        <a:off x="1389693" y="0"/>
        <a:ext cx="1093521" cy="395471"/>
      </dsp:txXfrm>
    </dsp:sp>
    <dsp:sp modelId="{DBCBAE41-9DAD-4776-AB07-0ACAC1F215EB}">
      <dsp:nvSpPr>
        <dsp:cNvPr id="0" name=""/>
        <dsp:cNvSpPr/>
      </dsp:nvSpPr>
      <dsp:spPr>
        <a:xfrm>
          <a:off x="2383151"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3  better</a:t>
          </a:r>
        </a:p>
      </dsp:txBody>
      <dsp:txXfrm>
        <a:off x="2580887" y="0"/>
        <a:ext cx="1093521" cy="395471"/>
      </dsp:txXfrm>
    </dsp:sp>
    <dsp:sp modelId="{4B3090A7-A29B-4551-80E3-B36A30AE919D}">
      <dsp:nvSpPr>
        <dsp:cNvPr id="0" name=""/>
        <dsp:cNvSpPr/>
      </dsp:nvSpPr>
      <dsp:spPr>
        <a:xfrm>
          <a:off x="3574345"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4 Nice </a:t>
          </a:r>
        </a:p>
      </dsp:txBody>
      <dsp:txXfrm>
        <a:off x="3772081" y="0"/>
        <a:ext cx="1093521" cy="395471"/>
      </dsp:txXfrm>
    </dsp:sp>
    <dsp:sp modelId="{75100919-A13A-4942-99D2-4AF7B4CFD8FB}">
      <dsp:nvSpPr>
        <dsp:cNvPr id="0" name=""/>
        <dsp:cNvSpPr/>
      </dsp:nvSpPr>
      <dsp:spPr>
        <a:xfrm>
          <a:off x="4765539"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kern="1200" dirty="0"/>
            <a:t>5</a:t>
          </a:r>
          <a:r>
            <a:rPr lang="en-US" sz="2000" kern="1200" dirty="0"/>
            <a:t> Best</a:t>
          </a:r>
        </a:p>
      </dsp:txBody>
      <dsp:txXfrm>
        <a:off x="4963275" y="0"/>
        <a:ext cx="1093521" cy="395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C7A-90D2-4741-8C69-364B8E0C108C}">
      <dsp:nvSpPr>
        <dsp:cNvPr id="0" name=""/>
        <dsp:cNvSpPr/>
      </dsp:nvSpPr>
      <dsp:spPr>
        <a:xfrm>
          <a:off x="798" y="0"/>
          <a:ext cx="1556268" cy="414666"/>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b="1" kern="1200" dirty="0"/>
            <a:t>1 </a:t>
          </a:r>
          <a:r>
            <a:rPr lang="en-US" sz="2100" kern="1200" dirty="0"/>
            <a:t> Worse</a:t>
          </a:r>
        </a:p>
      </dsp:txBody>
      <dsp:txXfrm>
        <a:off x="798" y="0"/>
        <a:ext cx="1452602" cy="414666"/>
      </dsp:txXfrm>
    </dsp:sp>
    <dsp:sp modelId="{730B3553-1A23-40A9-8895-2170AF171D5E}">
      <dsp:nvSpPr>
        <dsp:cNvPr id="0" name=""/>
        <dsp:cNvSpPr/>
      </dsp:nvSpPr>
      <dsp:spPr>
        <a:xfrm>
          <a:off x="1245812" y="0"/>
          <a:ext cx="1556268" cy="414666"/>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2  Same</a:t>
          </a:r>
        </a:p>
      </dsp:txBody>
      <dsp:txXfrm>
        <a:off x="1453145" y="0"/>
        <a:ext cx="1141602" cy="414666"/>
      </dsp:txXfrm>
    </dsp:sp>
    <dsp:sp modelId="{DBCBAE41-9DAD-4776-AB07-0ACAC1F215EB}">
      <dsp:nvSpPr>
        <dsp:cNvPr id="0" name=""/>
        <dsp:cNvSpPr/>
      </dsp:nvSpPr>
      <dsp:spPr>
        <a:xfrm>
          <a:off x="2490827" y="0"/>
          <a:ext cx="1556268" cy="414666"/>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3  better</a:t>
          </a:r>
        </a:p>
      </dsp:txBody>
      <dsp:txXfrm>
        <a:off x="2698160" y="0"/>
        <a:ext cx="1141602" cy="414666"/>
      </dsp:txXfrm>
    </dsp:sp>
    <dsp:sp modelId="{4B3090A7-A29B-4551-80E3-B36A30AE919D}">
      <dsp:nvSpPr>
        <dsp:cNvPr id="0" name=""/>
        <dsp:cNvSpPr/>
      </dsp:nvSpPr>
      <dsp:spPr>
        <a:xfrm>
          <a:off x="3735841" y="0"/>
          <a:ext cx="1556268" cy="414666"/>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4 Nice </a:t>
          </a:r>
        </a:p>
      </dsp:txBody>
      <dsp:txXfrm>
        <a:off x="3943174" y="0"/>
        <a:ext cx="1141602" cy="414666"/>
      </dsp:txXfrm>
    </dsp:sp>
    <dsp:sp modelId="{75100919-A13A-4942-99D2-4AF7B4CFD8FB}">
      <dsp:nvSpPr>
        <dsp:cNvPr id="0" name=""/>
        <dsp:cNvSpPr/>
      </dsp:nvSpPr>
      <dsp:spPr>
        <a:xfrm>
          <a:off x="4980856" y="0"/>
          <a:ext cx="1556268" cy="414666"/>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kern="1200" dirty="0"/>
            <a:t>5</a:t>
          </a:r>
          <a:r>
            <a:rPr lang="en-US" sz="2000" kern="1200" dirty="0"/>
            <a:t> Best</a:t>
          </a:r>
        </a:p>
      </dsp:txBody>
      <dsp:txXfrm>
        <a:off x="5188189" y="0"/>
        <a:ext cx="1141602" cy="414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C7A-90D2-4741-8C69-364B8E0C108C}">
      <dsp:nvSpPr>
        <dsp:cNvPr id="0" name=""/>
        <dsp:cNvSpPr/>
      </dsp:nvSpPr>
      <dsp:spPr>
        <a:xfrm>
          <a:off x="763" y="0"/>
          <a:ext cx="1488992" cy="395471"/>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1  Worse</a:t>
          </a:r>
        </a:p>
      </dsp:txBody>
      <dsp:txXfrm>
        <a:off x="763" y="0"/>
        <a:ext cx="1390124" cy="395471"/>
      </dsp:txXfrm>
    </dsp:sp>
    <dsp:sp modelId="{730B3553-1A23-40A9-8895-2170AF171D5E}">
      <dsp:nvSpPr>
        <dsp:cNvPr id="0" name=""/>
        <dsp:cNvSpPr/>
      </dsp:nvSpPr>
      <dsp:spPr>
        <a:xfrm>
          <a:off x="1191957"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2  Same</a:t>
          </a:r>
        </a:p>
      </dsp:txBody>
      <dsp:txXfrm>
        <a:off x="1389693" y="0"/>
        <a:ext cx="1093521" cy="395471"/>
      </dsp:txXfrm>
    </dsp:sp>
    <dsp:sp modelId="{DBCBAE41-9DAD-4776-AB07-0ACAC1F215EB}">
      <dsp:nvSpPr>
        <dsp:cNvPr id="0" name=""/>
        <dsp:cNvSpPr/>
      </dsp:nvSpPr>
      <dsp:spPr>
        <a:xfrm>
          <a:off x="2383151"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3  better</a:t>
          </a:r>
        </a:p>
      </dsp:txBody>
      <dsp:txXfrm>
        <a:off x="2580887" y="0"/>
        <a:ext cx="1093521" cy="395471"/>
      </dsp:txXfrm>
    </dsp:sp>
    <dsp:sp modelId="{4B3090A7-A29B-4551-80E3-B36A30AE919D}">
      <dsp:nvSpPr>
        <dsp:cNvPr id="0" name=""/>
        <dsp:cNvSpPr/>
      </dsp:nvSpPr>
      <dsp:spPr>
        <a:xfrm>
          <a:off x="3574345"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4 Nice </a:t>
          </a:r>
        </a:p>
      </dsp:txBody>
      <dsp:txXfrm>
        <a:off x="3772081" y="0"/>
        <a:ext cx="1093521" cy="395471"/>
      </dsp:txXfrm>
    </dsp:sp>
    <dsp:sp modelId="{75100919-A13A-4942-99D2-4AF7B4CFD8FB}">
      <dsp:nvSpPr>
        <dsp:cNvPr id="0" name=""/>
        <dsp:cNvSpPr/>
      </dsp:nvSpPr>
      <dsp:spPr>
        <a:xfrm>
          <a:off x="4765539"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0" kern="1200" dirty="0"/>
            <a:t>5</a:t>
          </a:r>
          <a:r>
            <a:rPr lang="en-US" sz="2000" kern="1200" dirty="0"/>
            <a:t> Best</a:t>
          </a:r>
        </a:p>
      </dsp:txBody>
      <dsp:txXfrm>
        <a:off x="4963275" y="0"/>
        <a:ext cx="1093521" cy="395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C7A-90D2-4741-8C69-364B8E0C108C}">
      <dsp:nvSpPr>
        <dsp:cNvPr id="0" name=""/>
        <dsp:cNvSpPr/>
      </dsp:nvSpPr>
      <dsp:spPr>
        <a:xfrm>
          <a:off x="763" y="0"/>
          <a:ext cx="1488992" cy="395471"/>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1  Worse</a:t>
          </a:r>
        </a:p>
      </dsp:txBody>
      <dsp:txXfrm>
        <a:off x="763" y="0"/>
        <a:ext cx="1390124" cy="395471"/>
      </dsp:txXfrm>
    </dsp:sp>
    <dsp:sp modelId="{730B3553-1A23-40A9-8895-2170AF171D5E}">
      <dsp:nvSpPr>
        <dsp:cNvPr id="0" name=""/>
        <dsp:cNvSpPr/>
      </dsp:nvSpPr>
      <dsp:spPr>
        <a:xfrm>
          <a:off x="1191957"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2  Same</a:t>
          </a:r>
        </a:p>
      </dsp:txBody>
      <dsp:txXfrm>
        <a:off x="1389693" y="0"/>
        <a:ext cx="1093521" cy="395471"/>
      </dsp:txXfrm>
    </dsp:sp>
    <dsp:sp modelId="{DBCBAE41-9DAD-4776-AB07-0ACAC1F215EB}">
      <dsp:nvSpPr>
        <dsp:cNvPr id="0" name=""/>
        <dsp:cNvSpPr/>
      </dsp:nvSpPr>
      <dsp:spPr>
        <a:xfrm>
          <a:off x="2383151"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3  better</a:t>
          </a:r>
        </a:p>
      </dsp:txBody>
      <dsp:txXfrm>
        <a:off x="2580887" y="0"/>
        <a:ext cx="1093521" cy="395471"/>
      </dsp:txXfrm>
    </dsp:sp>
    <dsp:sp modelId="{4B3090A7-A29B-4551-80E3-B36A30AE919D}">
      <dsp:nvSpPr>
        <dsp:cNvPr id="0" name=""/>
        <dsp:cNvSpPr/>
      </dsp:nvSpPr>
      <dsp:spPr>
        <a:xfrm>
          <a:off x="3574345"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4 Nice </a:t>
          </a:r>
        </a:p>
      </dsp:txBody>
      <dsp:txXfrm>
        <a:off x="3772081" y="0"/>
        <a:ext cx="1093521" cy="395471"/>
      </dsp:txXfrm>
    </dsp:sp>
    <dsp:sp modelId="{75100919-A13A-4942-99D2-4AF7B4CFD8FB}">
      <dsp:nvSpPr>
        <dsp:cNvPr id="0" name=""/>
        <dsp:cNvSpPr/>
      </dsp:nvSpPr>
      <dsp:spPr>
        <a:xfrm>
          <a:off x="4766302" y="0"/>
          <a:ext cx="1488992" cy="39547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US" sz="3600" b="1" kern="1200" dirty="0"/>
            <a:t>5</a:t>
          </a:r>
          <a:r>
            <a:rPr lang="en-US" sz="2000" kern="1200" dirty="0"/>
            <a:t> Best</a:t>
          </a:r>
        </a:p>
      </dsp:txBody>
      <dsp:txXfrm>
        <a:off x="4964038" y="0"/>
        <a:ext cx="1093521" cy="39547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257490-BCFD-4B92-B5AD-441C8B1F054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1E2F92-A20D-4214-B937-D70A4A10809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CD6F495-F699-4F5F-821A-8F54EECFD590}" type="datetimeFigureOut">
              <a:rPr lang="en-US" smtClean="0"/>
              <a:t>4/18/2019</a:t>
            </a:fld>
            <a:endParaRPr lang="en-US"/>
          </a:p>
        </p:txBody>
      </p:sp>
      <p:sp>
        <p:nvSpPr>
          <p:cNvPr id="4" name="Footer Placeholder 3">
            <a:extLst>
              <a:ext uri="{FF2B5EF4-FFF2-40B4-BE49-F238E27FC236}">
                <a16:creationId xmlns:a16="http://schemas.microsoft.com/office/drawing/2014/main" id="{8C96D4ED-CDCE-4FE0-9FE5-77BB8A4884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2DF2F-5D7A-4AA8-BBA8-A111EFD3ED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0FD55-1ED5-4FA6-9C94-32E4F98C5149}" type="slidenum">
              <a:rPr lang="en-US" smtClean="0"/>
              <a:t>‹#›</a:t>
            </a:fld>
            <a:endParaRPr lang="en-US"/>
          </a:p>
        </p:txBody>
      </p:sp>
    </p:spTree>
    <p:extLst>
      <p:ext uri="{BB962C8B-B14F-4D97-AF65-F5344CB8AC3E}">
        <p14:creationId xmlns:p14="http://schemas.microsoft.com/office/powerpoint/2010/main" val="821457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7T23:21:28.818"/>
    </inkml:context>
    <inkml:brush xml:id="br0">
      <inkml:brushProperty name="height" value="0.053" units="cm"/>
    </inkml:brush>
  </inkml:definitions>
  <inkml:trace contextRef="#ctx0" brushRef="#br0">0 177 15968,'13'-25'-736,"-13"-13"-224,12 13-1408,1-13-512,0-13-352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4T20:27:16.737"/>
    </inkml:context>
    <inkml:brush xml:id="br0">
      <inkml:brushProperty name="width" value="0.05" units="cm"/>
      <inkml:brushProperty name="height" value="0.05" units="cm"/>
    </inkml:brush>
  </inkml:definitions>
  <inkml:trace contextRef="#ctx0" brushRef="#br0">14394 12409 9088,'-51'76'3424,"26"-38"-1856,0 38-1888,12-26 512,-12 39-192,0 50 64,-26 38-544,0 76-192,14 50 320,-14 63-768,13 51-256,13 38-1536,12 38-896,13 38 1856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DA30037-B3E0-4D46-876C-15151B0A5A59}"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8BD08-B882-1B4C-8BCE-020A0E985D78}" type="slidenum">
              <a:rPr lang="en-US" smtClean="0"/>
              <a:t>‹#›</a:t>
            </a:fld>
            <a:endParaRPr lang="en-US"/>
          </a:p>
        </p:txBody>
      </p:sp>
    </p:spTree>
    <p:extLst>
      <p:ext uri="{BB962C8B-B14F-4D97-AF65-F5344CB8AC3E}">
        <p14:creationId xmlns:p14="http://schemas.microsoft.com/office/powerpoint/2010/main" val="170673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5</a:t>
            </a:fld>
            <a:endParaRPr lang="en-US"/>
          </a:p>
        </p:txBody>
      </p:sp>
    </p:spTree>
    <p:extLst>
      <p:ext uri="{BB962C8B-B14F-4D97-AF65-F5344CB8AC3E}">
        <p14:creationId xmlns:p14="http://schemas.microsoft.com/office/powerpoint/2010/main" val="98418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flankplasty patient with a narrowed waist that elegantly bridges augmented breasts and buttocks to the lower body lift patient with an oversized waist, flat tight-skinned buttocks, but nicely shaped breasts.</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37</a:t>
            </a:fld>
            <a:endParaRPr lang="en-US"/>
          </a:p>
        </p:txBody>
      </p:sp>
    </p:spTree>
    <p:extLst>
      <p:ext uri="{BB962C8B-B14F-4D97-AF65-F5344CB8AC3E}">
        <p14:creationId xmlns:p14="http://schemas.microsoft.com/office/powerpoint/2010/main" val="226017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Flank excisions will deepen the waist, elevate the lateral buttocks and tighten the entire back as VASERlipo removes excess fat, which provides adipose for her lateral buttocks. On your right, upper and lower body resections are planned to remove loose skin and lift the buttocks. </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38</a:t>
            </a:fld>
            <a:endParaRPr lang="en-US"/>
          </a:p>
        </p:txBody>
      </p:sp>
    </p:spTree>
    <p:extLst>
      <p:ext uri="{BB962C8B-B14F-4D97-AF65-F5344CB8AC3E}">
        <p14:creationId xmlns:p14="http://schemas.microsoft.com/office/powerpoint/2010/main" val="388267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flank excisions and VASERlipo </a:t>
            </a:r>
            <a:r>
              <a:rPr lang="en-US" b="1" dirty="0"/>
              <a:t>succeed </a:t>
            </a:r>
            <a:r>
              <a:rPr lang="en-US" dirty="0"/>
              <a:t>in smoothly narrowing the waist and sculpturing the posterior torso</a:t>
            </a:r>
            <a:r>
              <a:rPr lang="en-US" b="1" dirty="0"/>
              <a:t> </a:t>
            </a:r>
            <a:r>
              <a:rPr lang="en-US" dirty="0"/>
              <a:t>in sharp contrast to the body lifts which leave </a:t>
            </a:r>
            <a:r>
              <a:rPr lang="en-US" b="1" dirty="0"/>
              <a:t>bulging flanks</a:t>
            </a:r>
            <a:r>
              <a:rPr lang="en-US" dirty="0"/>
              <a:t>, flattened hips, unsightly scars and saddlebags. </a:t>
            </a:r>
            <a:r>
              <a:rPr lang="en-US" b="1" dirty="0"/>
              <a:t>She is satisfied </a:t>
            </a:r>
            <a:r>
              <a:rPr lang="en-US" dirty="0"/>
              <a:t>because she likes her tight skin and attractive breasts and never expected a nice figure.</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39</a:t>
            </a:fld>
            <a:endParaRPr lang="en-US"/>
          </a:p>
        </p:txBody>
      </p:sp>
    </p:spTree>
    <p:extLst>
      <p:ext uri="{BB962C8B-B14F-4D97-AF65-F5344CB8AC3E}">
        <p14:creationId xmlns:p14="http://schemas.microsoft.com/office/powerpoint/2010/main" val="23128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flankplasty patient obtains a smoothly narrowed waist that drops to well-defined hips tapering to curved lateral buttocks, widest above the </a:t>
            </a:r>
            <a:r>
              <a:rPr lang="en-US" dirty="0" err="1"/>
              <a:t>infragluteal</a:t>
            </a:r>
            <a:r>
              <a:rPr lang="en-US" dirty="0"/>
              <a:t> fold…  Her unfavorable .80 waist to hip ratio is change to a most desirable .63</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40</a:t>
            </a:fld>
            <a:endParaRPr lang="en-US"/>
          </a:p>
        </p:txBody>
      </p:sp>
    </p:spTree>
    <p:extLst>
      <p:ext uri="{BB962C8B-B14F-4D97-AF65-F5344CB8AC3E}">
        <p14:creationId xmlns:p14="http://schemas.microsoft.com/office/powerpoint/2010/main" val="361461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Proof 2 </a:t>
            </a:r>
            <a:r>
              <a:rPr lang="en-US" dirty="0"/>
              <a:t>is 31 favorable observation with some totally unforeseen. Such as… oblique removal of tissue reduces both vertical and horizontal excess… A rounded lateral buttock lift… Correcting saddlebag deformity by lowering the excision pattern… An alternative to Fleur de Lys abdominoplasty.</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42</a:t>
            </a:fld>
            <a:endParaRPr lang="en-US"/>
          </a:p>
        </p:txBody>
      </p:sp>
    </p:spTree>
    <p:extLst>
      <p:ext uri="{BB962C8B-B14F-4D97-AF65-F5344CB8AC3E}">
        <p14:creationId xmlns:p14="http://schemas.microsoft.com/office/powerpoint/2010/main" val="219730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Proof 3 </a:t>
            </a:r>
            <a:r>
              <a:rPr lang="en-US" dirty="0"/>
              <a:t>is the grading of results by 18 plastic surgery residents taking a SurveyMonkey pictorial exam of 80 of my cases of lower body lift mixed in, with at that time, all 30 oblique </a:t>
            </a:r>
            <a:r>
              <a:rPr lang="en-US" dirty="0" err="1"/>
              <a:t>Flankplasties</a:t>
            </a:r>
            <a:r>
              <a:rPr lang="en-US" dirty="0"/>
              <a:t>. They applied Pittsburgh flank grading </a:t>
            </a:r>
            <a:r>
              <a:rPr lang="en-US" b="1" dirty="0"/>
              <a:t>0 through 3 </a:t>
            </a:r>
            <a:r>
              <a:rPr lang="en-US" dirty="0"/>
              <a:t>to both deformity and result, as well as a novel scoring </a:t>
            </a:r>
            <a:r>
              <a:rPr lang="en-US" b="1" dirty="0"/>
              <a:t>one through five </a:t>
            </a:r>
            <a:r>
              <a:rPr lang="en-US" dirty="0"/>
              <a:t>of overall aesthetics. </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43</a:t>
            </a:fld>
            <a:endParaRPr lang="en-US"/>
          </a:p>
        </p:txBody>
      </p:sp>
    </p:spTree>
    <p:extLst>
      <p:ext uri="{BB962C8B-B14F-4D97-AF65-F5344CB8AC3E}">
        <p14:creationId xmlns:p14="http://schemas.microsoft.com/office/powerpoint/2010/main" val="136689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hundreds before and after images judged by the residents. The operation was listed along with waist to hip ratios…  I score her flank deformity 2, and flank result again 2.  I reduce posterior torso aesthetics to </a:t>
            </a:r>
            <a:r>
              <a:rPr lang="en-US" b="1" dirty="0"/>
              <a:t>One</a:t>
            </a:r>
            <a:r>
              <a:rPr lang="en-US" dirty="0"/>
              <a:t> due to elevated gluteal cleft, asymmetrical flat hips and new saddlebag deformity.</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44</a:t>
            </a:fld>
            <a:endParaRPr lang="en-US"/>
          </a:p>
        </p:txBody>
      </p:sp>
    </p:spTree>
    <p:extLst>
      <p:ext uri="{BB962C8B-B14F-4D97-AF65-F5344CB8AC3E}">
        <p14:creationId xmlns:p14="http://schemas.microsoft.com/office/powerpoint/2010/main" val="197415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comparable oblique flankplasty with </a:t>
            </a:r>
            <a:r>
              <a:rPr lang="en-US" dirty="0" err="1"/>
              <a:t>lipoabdominoplasty</a:t>
            </a:r>
            <a:r>
              <a:rPr lang="en-US" dirty="0"/>
              <a:t> case.. of a 2 flank deformity was reduced to zero and her aesthetic result at a best 5.</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45</a:t>
            </a:fld>
            <a:endParaRPr lang="en-US"/>
          </a:p>
        </p:txBody>
      </p:sp>
    </p:spTree>
    <p:extLst>
      <p:ext uri="{BB962C8B-B14F-4D97-AF65-F5344CB8AC3E}">
        <p14:creationId xmlns:p14="http://schemas.microsoft.com/office/powerpoint/2010/main" val="2764698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Pitt body contouring fellow Omar Beidas analyzed the resident unbiased grading.... the Flankplasty cohort had worse flank deformity but far better flank results than Lower body lift patients. The residents also graded overall aesthetics better after flankplasty,            </a:t>
            </a:r>
          </a:p>
          <a:p>
            <a:r>
              <a:rPr lang="en-US" dirty="0"/>
              <a:t>Thus we have independent confirmation of my clinical observations.</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46</a:t>
            </a:fld>
            <a:endParaRPr lang="en-US"/>
          </a:p>
        </p:txBody>
      </p:sp>
    </p:spTree>
    <p:extLst>
      <p:ext uri="{BB962C8B-B14F-4D97-AF65-F5344CB8AC3E}">
        <p14:creationId xmlns:p14="http://schemas.microsoft.com/office/powerpoint/2010/main" val="317664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Proof 4</a:t>
            </a:r>
            <a:r>
              <a:rPr lang="en-US" dirty="0"/>
              <a:t>. </a:t>
            </a:r>
            <a:r>
              <a:rPr lang="en-US" b="1" dirty="0"/>
              <a:t>Experts</a:t>
            </a:r>
            <a:r>
              <a:rPr lang="en-US" dirty="0"/>
              <a:t> teaching lower body lift surgery suffer from the same </a:t>
            </a:r>
            <a:r>
              <a:rPr lang="en-US" b="1" dirty="0"/>
              <a:t>problems</a:t>
            </a:r>
            <a:r>
              <a:rPr lang="en-US" dirty="0"/>
              <a:t>.  7 months ago, Jean Francois Pascal described tight-skinned buttock lift through precise  skin excisions, but failed to point out elongation of the gluteal cleft, depressed lateral buttocks and flattened hips. Ignoring her bulging flanks, he fashions her a rectangular torso .… </a:t>
            </a:r>
            <a:r>
              <a:rPr lang="en-US" b="1" dirty="0"/>
              <a:t>Compare</a:t>
            </a:r>
            <a:r>
              <a:rPr lang="en-US" dirty="0"/>
              <a:t> to my similar patient who was morphed into an </a:t>
            </a:r>
            <a:r>
              <a:rPr lang="en-US" b="1" dirty="0"/>
              <a:t>hour glass figure </a:t>
            </a:r>
            <a:r>
              <a:rPr lang="en-US" dirty="0"/>
              <a:t>with rounded lateral buttocks and suffered none of the secondary deformities that bedevil lower body lift. </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47</a:t>
            </a:fld>
            <a:endParaRPr lang="en-US"/>
          </a:p>
        </p:txBody>
      </p:sp>
    </p:spTree>
    <p:extLst>
      <p:ext uri="{BB962C8B-B14F-4D97-AF65-F5344CB8AC3E}">
        <p14:creationId xmlns:p14="http://schemas.microsoft.com/office/powerpoint/2010/main" val="183298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additional views complete a 360 degree appreciation of her sculpture torso with rounded lateral buttocks that smoothly taper into a deep waist… Her preoperative views show bulky and sagging tissues which obscured her femininity. Her recent second stage J torsoplasty upper body lift with breast reshaping reveal the  artistic interplay these operations.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48</a:t>
            </a:fld>
            <a:endParaRPr lang="en-US"/>
          </a:p>
        </p:txBody>
      </p:sp>
    </p:spTree>
    <p:extLst>
      <p:ext uri="{BB962C8B-B14F-4D97-AF65-F5344CB8AC3E}">
        <p14:creationId xmlns:p14="http://schemas.microsoft.com/office/powerpoint/2010/main" val="721110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114800"/>
          </a:xfrm>
        </p:spPr>
        <p:txBody>
          <a:bodyPr/>
          <a:lstStyle/>
          <a:p>
            <a:r>
              <a:rPr lang="en-US" b="1" dirty="0"/>
              <a:t>Proof 5. </a:t>
            </a:r>
            <a:r>
              <a:rPr lang="en-US" dirty="0"/>
              <a:t>A high transverse belt lipectomy in males as seen in the middle two images</a:t>
            </a:r>
            <a:r>
              <a:rPr lang="en-US" b="1" dirty="0"/>
              <a:t>, </a:t>
            </a:r>
            <a:r>
              <a:rPr lang="en-US" dirty="0"/>
              <a:t>while an improvement over lower body lift seen on your left, fails in comparison to oblique flankplasty, seen in a comparable patient on the right. Not only does oblique flankplasty obliterate bulging flanks and loose gluteal skin, but doesn’t leave annoying lateral gluteal depressions. Desirable upper body dominance is a by-product  broadly narrowed waist and lateral buttocks separate by minimally defined hips.</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50</a:t>
            </a:fld>
            <a:endParaRPr lang="en-US"/>
          </a:p>
        </p:txBody>
      </p:sp>
    </p:spTree>
    <p:extLst>
      <p:ext uri="{BB962C8B-B14F-4D97-AF65-F5344CB8AC3E}">
        <p14:creationId xmlns:p14="http://schemas.microsoft.com/office/powerpoint/2010/main" val="283809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096000" cy="3429000"/>
          </a:xfrm>
        </p:spPr>
      </p:sp>
      <p:sp>
        <p:nvSpPr>
          <p:cNvPr id="3" name="Notes Placeholder 2"/>
          <p:cNvSpPr>
            <a:spLocks noGrp="1"/>
          </p:cNvSpPr>
          <p:nvPr>
            <p:ph type="body" idx="1"/>
          </p:nvPr>
        </p:nvSpPr>
        <p:spPr/>
        <p:txBody>
          <a:bodyPr/>
          <a:lstStyle/>
          <a:p>
            <a:r>
              <a:rPr lang="en-US" b="1" dirty="0"/>
              <a:t>Proof 6</a:t>
            </a:r>
            <a:r>
              <a:rPr lang="en-US" dirty="0"/>
              <a:t>. Patient morbidity and complications are low at 9% and self limiting. A recent meta analysis by </a:t>
            </a:r>
            <a:r>
              <a:rPr lang="en-US" dirty="0" err="1"/>
              <a:t>Carlino’s</a:t>
            </a:r>
            <a:r>
              <a:rPr lang="en-US" dirty="0"/>
              <a:t> group places the median complication rate of lower body lift at 37%, but up to nearly 50%.</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51</a:t>
            </a:fld>
            <a:endParaRPr lang="en-US"/>
          </a:p>
        </p:txBody>
      </p:sp>
    </p:spTree>
    <p:extLst>
      <p:ext uri="{BB962C8B-B14F-4D97-AF65-F5344CB8AC3E}">
        <p14:creationId xmlns:p14="http://schemas.microsoft.com/office/powerpoint/2010/main" val="103562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six proofs </a:t>
            </a:r>
            <a:r>
              <a:rPr lang="en-US" dirty="0"/>
              <a:t>substantiate that in properly selected patients, oblique flankplasty with Lipoabdominoplasty provides outcomes superior to circumference lower body lift. A single case video presents logical planning and execution of rather simple and low morbidity outpatient body lift surgery.</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52</a:t>
            </a:fld>
            <a:endParaRPr lang="en-US"/>
          </a:p>
        </p:txBody>
      </p:sp>
    </p:spTree>
    <p:extLst>
      <p:ext uri="{BB962C8B-B14F-4D97-AF65-F5344CB8AC3E}">
        <p14:creationId xmlns:p14="http://schemas.microsoft.com/office/powerpoint/2010/main" val="713633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guide to using inverted T abdominoplasty to remove transverse excess I consider the 2014 revised Pittsburgh grading scale which places this patient with a hemicircumferetial ring of loose skin a 3b with 3d being the worst at 3 </a:t>
            </a:r>
            <a:r>
              <a:rPr lang="en-US" dirty="0" err="1"/>
              <a:t>cirmcumfential</a:t>
            </a:r>
            <a:r>
              <a:rPr lang="en-US" dirty="0"/>
              <a:t> rings. Her supra pubic scar contraction is due to all-too-common skin necrosis.  Both the long vertical midline scar and absent musculoskeletal contours are recognized aesthetic drawbacks. As usual, the waist is minimally narrowed.</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57</a:t>
            </a:fld>
            <a:endParaRPr lang="en-US"/>
          </a:p>
        </p:txBody>
      </p:sp>
    </p:spTree>
    <p:extLst>
      <p:ext uri="{BB962C8B-B14F-4D97-AF65-F5344CB8AC3E}">
        <p14:creationId xmlns:p14="http://schemas.microsoft.com/office/powerpoint/2010/main" val="2542946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3429000"/>
            <a:ext cx="6705600" cy="2209800"/>
          </a:xfrm>
        </p:spPr>
        <p:txBody>
          <a:bodyPr/>
          <a:lstStyle/>
          <a:p>
            <a:r>
              <a:rPr lang="en-US" dirty="0"/>
              <a:t>Her lower body lift reduces skin laxity and lifts the buttocks, leaving a rectangular figure with no change in the flanks. </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58</a:t>
            </a:fld>
            <a:endParaRPr lang="en-US"/>
          </a:p>
        </p:txBody>
      </p:sp>
    </p:spTree>
    <p:extLst>
      <p:ext uri="{BB962C8B-B14F-4D97-AF65-F5344CB8AC3E}">
        <p14:creationId xmlns:p14="http://schemas.microsoft.com/office/powerpoint/2010/main" val="3422811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8BD08-B882-1B4C-8BCE-020A0E985D78}" type="slidenum">
              <a:rPr lang="en-US" smtClean="0"/>
              <a:t>69</a:t>
            </a:fld>
            <a:endParaRPr lang="en-US"/>
          </a:p>
        </p:txBody>
      </p:sp>
    </p:spTree>
    <p:extLst>
      <p:ext uri="{BB962C8B-B14F-4D97-AF65-F5344CB8AC3E}">
        <p14:creationId xmlns:p14="http://schemas.microsoft.com/office/powerpoint/2010/main" val="2249383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94</a:t>
            </a:fld>
            <a:endParaRPr lang="en-US"/>
          </a:p>
        </p:txBody>
      </p:sp>
    </p:spTree>
    <p:extLst>
      <p:ext uri="{BB962C8B-B14F-4D97-AF65-F5344CB8AC3E}">
        <p14:creationId xmlns:p14="http://schemas.microsoft.com/office/powerpoint/2010/main" val="422952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22</a:t>
            </a:fld>
            <a:endParaRPr lang="en-US"/>
          </a:p>
        </p:txBody>
      </p:sp>
    </p:spTree>
    <p:extLst>
      <p:ext uri="{BB962C8B-B14F-4D97-AF65-F5344CB8AC3E}">
        <p14:creationId xmlns:p14="http://schemas.microsoft.com/office/powerpoint/2010/main" val="246460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906C3DC3-653C-4C84-8409-2712BB0517B0}" type="slidenum">
              <a:rPr lang="en-US" smtClean="0">
                <a:latin typeface="Arial" charset="0"/>
              </a:rPr>
              <a:pPr/>
              <a:t>23</a:t>
            </a:fld>
            <a:endParaRPr lang="en-US">
              <a:latin typeface="Arial" charset="0"/>
            </a:endParaRPr>
          </a:p>
        </p:txBody>
      </p:sp>
      <p:sp>
        <p:nvSpPr>
          <p:cNvPr id="270339" name="Rectangle 2"/>
          <p:cNvSpPr>
            <a:spLocks noGrp="1" noRot="1" noChangeAspect="1" noChangeArrowheads="1" noTextEdit="1"/>
          </p:cNvSpPr>
          <p:nvPr>
            <p:ph type="sldImg"/>
          </p:nvPr>
        </p:nvSpPr>
        <p:spPr>
          <a:xfrm>
            <a:off x="2274888" y="515938"/>
            <a:ext cx="4587875" cy="2581275"/>
          </a:xfrm>
          <a:solidFill>
            <a:srgbClr val="FFFFFF"/>
          </a:solidFill>
          <a:ln/>
        </p:spPr>
      </p:sp>
      <p:sp>
        <p:nvSpPr>
          <p:cNvPr id="270340" name="Rectangle 3"/>
          <p:cNvSpPr>
            <a:spLocks noGrp="1" noChangeArrowheads="1"/>
          </p:cNvSpPr>
          <p:nvPr>
            <p:ph type="body" idx="1"/>
          </p:nvPr>
        </p:nvSpPr>
        <p:spPr>
          <a:xfrm>
            <a:off x="1219200" y="3267077"/>
            <a:ext cx="6705600" cy="3095625"/>
          </a:xfrm>
          <a:solidFill>
            <a:srgbClr val="FFFFFF"/>
          </a:solidFill>
          <a:ln>
            <a:solidFill>
              <a:srgbClr val="000000"/>
            </a:solidFill>
          </a:ln>
        </p:spPr>
        <p:txBody>
          <a:bodyPr/>
          <a:lstStyle/>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79608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28</a:t>
            </a:fld>
            <a:endParaRPr lang="en-US"/>
          </a:p>
        </p:txBody>
      </p:sp>
    </p:spTree>
    <p:extLst>
      <p:ext uri="{BB962C8B-B14F-4D97-AF65-F5344CB8AC3E}">
        <p14:creationId xmlns:p14="http://schemas.microsoft.com/office/powerpoint/2010/main" val="197776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more recent thigh and </a:t>
            </a:r>
            <a:r>
              <a:rPr lang="en-US" dirty="0" err="1"/>
              <a:t>monsplasty</a:t>
            </a:r>
            <a:r>
              <a:rPr lang="en-US" dirty="0"/>
              <a:t> completes the transformation of a sensually shaped anterior torso with </a:t>
            </a:r>
            <a:r>
              <a:rPr lang="en-US"/>
              <a:t>no midline scar. </a:t>
            </a:r>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30</a:t>
            </a:fld>
            <a:endParaRPr lang="en-US"/>
          </a:p>
        </p:txBody>
      </p:sp>
    </p:spTree>
    <p:extLst>
      <p:ext uri="{BB962C8B-B14F-4D97-AF65-F5344CB8AC3E}">
        <p14:creationId xmlns:p14="http://schemas.microsoft.com/office/powerpoint/2010/main" val="425652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Proof 1 </a:t>
            </a:r>
            <a:r>
              <a:rPr lang="en-US" dirty="0"/>
              <a:t>is comparison of the videoed patient to an other, similar by age, weight loss, and BMI who instead underwent circumferential lower body lift.</a:t>
            </a:r>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34</a:t>
            </a:fld>
            <a:endParaRPr lang="en-US"/>
          </a:p>
        </p:txBody>
      </p:sp>
    </p:spTree>
    <p:extLst>
      <p:ext uri="{BB962C8B-B14F-4D97-AF65-F5344CB8AC3E}">
        <p14:creationId xmlns:p14="http://schemas.microsoft.com/office/powerpoint/2010/main" val="260905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 </a:t>
            </a:r>
            <a:r>
              <a:rPr lang="en-US" b="1" dirty="0"/>
              <a:t>flankplasty </a:t>
            </a:r>
            <a:r>
              <a:rPr lang="en-US" dirty="0"/>
              <a:t>had  4,700 cc’s extracted by VASERlipo yielding 1,000 cc.’s for lipoaugmentation of her breast and buttocks. The </a:t>
            </a:r>
            <a:r>
              <a:rPr lang="en-US" b="1" dirty="0"/>
              <a:t>Lower body Lift </a:t>
            </a:r>
            <a:r>
              <a:rPr lang="en-US" dirty="0"/>
              <a:t> patient had Wise pattern mastopexy with spiral flap breast reshaping, Brachioplasty and limited </a:t>
            </a:r>
            <a:r>
              <a:rPr lang="en-US" dirty="0" err="1"/>
              <a:t>thighplasty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35</a:t>
            </a:fld>
            <a:endParaRPr lang="en-US"/>
          </a:p>
        </p:txBody>
      </p:sp>
    </p:spTree>
    <p:extLst>
      <p:ext uri="{BB962C8B-B14F-4D97-AF65-F5344CB8AC3E}">
        <p14:creationId xmlns:p14="http://schemas.microsoft.com/office/powerpoint/2010/main" val="325580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Oblique flankplasty combined with lipoabdominoplasty leaves desirable mid torso contours with tightly tapered transition across the hips to the back. None of those aesthetic features are present after circumferential  lower body lift. </a:t>
            </a:r>
          </a:p>
        </p:txBody>
      </p:sp>
      <p:sp>
        <p:nvSpPr>
          <p:cNvPr id="4" name="Slide Number Placeholder 3"/>
          <p:cNvSpPr>
            <a:spLocks noGrp="1"/>
          </p:cNvSpPr>
          <p:nvPr>
            <p:ph type="sldNum" sz="quarter" idx="10"/>
          </p:nvPr>
        </p:nvSpPr>
        <p:spPr/>
        <p:txBody>
          <a:bodyPr/>
          <a:lstStyle/>
          <a:p>
            <a:pPr>
              <a:defRPr/>
            </a:pPr>
            <a:fld id="{5556B083-3DE2-4D61-9BE8-F4A9F7D8668B}" type="slidenum">
              <a:rPr lang="en-US" smtClean="0"/>
              <a:pPr>
                <a:defRPr/>
              </a:pPr>
              <a:t>36</a:t>
            </a:fld>
            <a:endParaRPr lang="en-US"/>
          </a:p>
        </p:txBody>
      </p:sp>
    </p:spTree>
    <p:extLst>
      <p:ext uri="{BB962C8B-B14F-4D97-AF65-F5344CB8AC3E}">
        <p14:creationId xmlns:p14="http://schemas.microsoft.com/office/powerpoint/2010/main" val="236739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43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70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5028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483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825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08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987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76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402167" y="1524000"/>
            <a:ext cx="558800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24000"/>
            <a:ext cx="558800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cs typeface="Arial" pitchFamily="34" charset="0"/>
            </a:endParaRPr>
          </a:p>
        </p:txBody>
      </p:sp>
      <p:sp>
        <p:nvSpPr>
          <p:cNvPr id="7" name="Slide Number Placeholder 6"/>
          <p:cNvSpPr>
            <a:spLocks noGrp="1"/>
          </p:cNvSpPr>
          <p:nvPr>
            <p:ph type="sldNum" sz="quarter" idx="12"/>
          </p:nvPr>
        </p:nvSpPr>
        <p:spPr/>
        <p:txBody>
          <a:bodyPr/>
          <a:lstStyle/>
          <a:p>
            <a:pPr>
              <a:defRPr/>
            </a:pPr>
            <a:fld id="{B754D939-3769-436E-BEB7-C8892ED4A78C}" type="slidenum">
              <a:rPr lang="en-US" smtClean="0"/>
              <a:pPr>
                <a:defRPr/>
              </a:pPr>
              <a:t>‹#›</a:t>
            </a:fld>
            <a:endParaRPr lang="en-US"/>
          </a:p>
        </p:txBody>
      </p:sp>
    </p:spTree>
    <p:extLst>
      <p:ext uri="{BB962C8B-B14F-4D97-AF65-F5344CB8AC3E}">
        <p14:creationId xmlns:p14="http://schemas.microsoft.com/office/powerpoint/2010/main" val="482136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1840D40-3B7F-C640-9FA3-6E47943261F9}"/>
              </a:ext>
            </a:extLst>
          </p:cNvPr>
          <p:cNvSpPr>
            <a:spLocks noGrp="1"/>
          </p:cNvSpPr>
          <p:nvPr>
            <p:ph type="ctrTitle" hasCustomPrompt="1"/>
          </p:nvPr>
        </p:nvSpPr>
        <p:spPr>
          <a:xfrm>
            <a:off x="2421923" y="-1"/>
            <a:ext cx="6932141" cy="2912883"/>
          </a:xfrm>
        </p:spPr>
        <p:txBody>
          <a:bodyPr>
            <a:normAutofit/>
          </a:bodyPr>
          <a:lstStyle>
            <a:lvl1pPr algn="ctr">
              <a:defRPr/>
            </a:lvl1pPr>
          </a:lstStyle>
          <a:p>
            <a:r>
              <a:rPr lang="en-US" sz="4800" dirty="0">
                <a:solidFill>
                  <a:srgbClr val="FA851E"/>
                </a:solidFill>
                <a:latin typeface="Source Sans Pro" panose="020B0503030403020204" pitchFamily="34" charset="77"/>
              </a:rPr>
              <a:t>Title Copy</a:t>
            </a:r>
          </a:p>
        </p:txBody>
      </p:sp>
      <p:sp>
        <p:nvSpPr>
          <p:cNvPr id="8" name="Subtitle 4">
            <a:extLst>
              <a:ext uri="{FF2B5EF4-FFF2-40B4-BE49-F238E27FC236}">
                <a16:creationId xmlns:a16="http://schemas.microsoft.com/office/drawing/2014/main" id="{9FBD9EB5-17BA-A543-A2F9-CA0F53BB768E}"/>
              </a:ext>
            </a:extLst>
          </p:cNvPr>
          <p:cNvSpPr>
            <a:spLocks noGrp="1"/>
          </p:cNvSpPr>
          <p:nvPr>
            <p:ph type="subTitle" idx="1" hasCustomPrompt="1"/>
          </p:nvPr>
        </p:nvSpPr>
        <p:spPr>
          <a:xfrm>
            <a:off x="2856322" y="3364712"/>
            <a:ext cx="6099142" cy="1655762"/>
          </a:xfrm>
        </p:spPr>
        <p:txBody>
          <a:bodyPr/>
          <a:lstStyle>
            <a:lvl1pPr marL="0" indent="0" algn="ctr">
              <a:buNone/>
              <a:defRPr/>
            </a:lvl1pPr>
          </a:lstStyle>
          <a:p>
            <a:r>
              <a:rPr lang="en-US" dirty="0">
                <a:solidFill>
                  <a:srgbClr val="9DC63B"/>
                </a:solidFill>
                <a:latin typeface="Source Sans Pro" panose="020B0503030403020204" pitchFamily="34" charset="77"/>
              </a:rPr>
              <a:t>Subhead Copy</a:t>
            </a:r>
          </a:p>
        </p:txBody>
      </p:sp>
    </p:spTree>
    <p:extLst>
      <p:ext uri="{BB962C8B-B14F-4D97-AF65-F5344CB8AC3E}">
        <p14:creationId xmlns:p14="http://schemas.microsoft.com/office/powerpoint/2010/main" val="159046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66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4/18/2019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073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4/18/2019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282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4/18/2019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6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4/18/2019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65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4/18/2019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353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4/18/2019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76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4/18/2019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335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4/18/2019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2507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4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CAcQjRw&amp;url=https://www.etsy.com/listing/99740175/charcoal-female-nude-seated-back-sketch&amp;ei=rcWIVcqLO8jYtQX_kYPoBA&amp;psig=AFQjCNEp0Om9lMnuEh7SnTENuFjzX4mvOw&amp;ust=1435112419072019"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s://www.google.com/url?sa=i&amp;rct=j&amp;q=&amp;esrc=s&amp;source=images&amp;cd=&amp;cad=rja&amp;uact=8&amp;ved=0CAcQjRw&amp;url=https://www.pinterest.com/liberty277/nude-drawings/&amp;ei=icKIVbCSI8qXsAW-84uICg&amp;bvm=bv.96339352,d.aWw&amp;psig=AFQjCNEp0Om9lMnuEh7SnTENuFjzX4mvOw&amp;ust=1435112419072019"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CAcQjRw&amp;url=http://daydrawings.blogspot.com/2013/09/standing-female-nude-back-side-sketch.html&amp;ei=GcWIVarMIYjxsAX5yYHQCg&amp;psig=AFQjCNEp0Om9lMnuEh7SnTENuFjzX4mvOw&amp;ust=1435112419072019" TargetMode="External"/><Relationship Id="rId5" Type="http://schemas.openxmlformats.org/officeDocument/2006/relationships/image" Target="../media/image5.jpeg"/><Relationship Id="rId4" Type="http://schemas.openxmlformats.org/officeDocument/2006/relationships/hyperlink" Target="http://www.google.com/url?sa=i&amp;rct=j&amp;q=&amp;esrc=s&amp;source=images&amp;cd=&amp;cad=rja&amp;uact=8&amp;ved=0CAcQjRw&amp;url=http://sketches.eells.com/sketches/sketches---figure/page/75/&amp;ei=bcWIVY7XE8ODsAWZ5oCQAg&amp;psig=AFQjCNEp0Om9lMnuEh7SnTENuFjzX4mvOw&amp;ust=1435112419072019" TargetMode="External"/><Relationship Id="rId9"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2.jpeg"/><Relationship Id="rId4" Type="http://schemas.openxmlformats.org/officeDocument/2006/relationships/image" Target="../media/image81.jpe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jpe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notesSlide" Target="../notesSlides/notesSlide16.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88.jpeg"/><Relationship Id="rId9" Type="http://schemas.microsoft.com/office/2007/relationships/diagramDrawing" Target="../diagrams/drawing3.xml"/><Relationship Id="rId14" Type="http://schemas.microsoft.com/office/2007/relationships/diagramDrawing" Target="../diagrams/drawing4.xml"/></Relationships>
</file>

<file path=ppt/slides/_rels/slide4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17.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96.jpe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4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03.jpeg"/><Relationship Id="rId4" Type="http://schemas.openxmlformats.org/officeDocument/2006/relationships/image" Target="../media/image102.jpeg"/></Relationships>
</file>

<file path=ppt/slides/_rels/slide5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06.jpeg"/></Relationships>
</file>

<file path=ppt/slides/_rels/slide5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 Id="rId4" Type="http://schemas.openxmlformats.org/officeDocument/2006/relationships/image" Target="../media/image109.jpeg"/></Relationships>
</file>

<file path=ppt/slides/_rels/slide5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 Id="rId5" Type="http://schemas.openxmlformats.org/officeDocument/2006/relationships/image" Target="../media/image113.jpeg"/><Relationship Id="rId4" Type="http://schemas.openxmlformats.org/officeDocument/2006/relationships/image" Target="../media/image1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5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8.jpeg"/></Relationships>
</file>

<file path=ppt/slides/_rels/slide5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5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4" Type="http://schemas.openxmlformats.org/officeDocument/2006/relationships/image" Target="../media/image123.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7.xml"/><Relationship Id="rId5" Type="http://schemas.openxmlformats.org/officeDocument/2006/relationships/image" Target="../media/image129.jpeg"/><Relationship Id="rId4" Type="http://schemas.openxmlformats.org/officeDocument/2006/relationships/image" Target="../media/image128.jpeg"/></Relationships>
</file>

<file path=ppt/slides/_rels/slide6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6.xml"/><Relationship Id="rId4" Type="http://schemas.openxmlformats.org/officeDocument/2006/relationships/image" Target="../media/image132.jpeg"/></Relationships>
</file>

<file path=ppt/slides/_rels/slide6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6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6.xml"/><Relationship Id="rId4" Type="http://schemas.openxmlformats.org/officeDocument/2006/relationships/image" Target="../media/image140.jpeg"/></Relationships>
</file>

<file path=ppt/slides/_rels/slide6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7.xml"/><Relationship Id="rId4" Type="http://schemas.openxmlformats.org/officeDocument/2006/relationships/image" Target="../media/image145.jpeg"/></Relationships>
</file>

<file path=ppt/slides/_rels/slide68.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47.jpeg"/><Relationship Id="rId7" Type="http://schemas.openxmlformats.org/officeDocument/2006/relationships/image" Target="../media/image151.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59.jpeg"/><Relationship Id="rId1" Type="http://schemas.openxmlformats.org/officeDocument/2006/relationships/slideLayout" Target="../slideLayouts/slideLayout7.xml"/><Relationship Id="rId4" Type="http://schemas.openxmlformats.org/officeDocument/2006/relationships/image" Target="../media/image161.jpeg"/></Relationships>
</file>

<file path=ppt/slides/_rels/slide7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7.xml"/><Relationship Id="rId4" Type="http://schemas.openxmlformats.org/officeDocument/2006/relationships/image" Target="../media/image168.jpeg"/></Relationships>
</file>

<file path=ppt/slides/_rels/slide78.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2.xml"/><Relationship Id="rId6" Type="http://schemas.openxmlformats.org/officeDocument/2006/relationships/image" Target="../media/image301.emf"/><Relationship Id="rId5" Type="http://schemas.openxmlformats.org/officeDocument/2006/relationships/customXml" Target="../ink/ink1.xml"/><Relationship Id="rId4" Type="http://schemas.openxmlformats.org/officeDocument/2006/relationships/image" Target="../media/image175.jpeg"/></Relationships>
</file>

<file path=ppt/slides/_rels/slide82.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6.xml"/><Relationship Id="rId4" Type="http://schemas.openxmlformats.org/officeDocument/2006/relationships/image" Target="../media/image181.jpeg"/></Relationships>
</file>

<file path=ppt/slides/_rels/slide85.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image" Target="../media/image182.jpeg"/><Relationship Id="rId1" Type="http://schemas.openxmlformats.org/officeDocument/2006/relationships/slideLayout" Target="../slideLayouts/slideLayout7.xml"/><Relationship Id="rId4" Type="http://schemas.openxmlformats.org/officeDocument/2006/relationships/image" Target="../media/image184.png"/></Relationships>
</file>

<file path=ppt/slides/_rels/slide86.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image" Target="../media/image185.jpeg"/><Relationship Id="rId1" Type="http://schemas.openxmlformats.org/officeDocument/2006/relationships/slideLayout" Target="../slideLayouts/slideLayout7.xml"/><Relationship Id="rId4" Type="http://schemas.openxmlformats.org/officeDocument/2006/relationships/image" Target="../media/image187.jpeg"/></Relationships>
</file>

<file path=ppt/slides/_rels/slide87.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image" Target="../media/image19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image" Target="../media/image193.jpeg"/><Relationship Id="rId1" Type="http://schemas.openxmlformats.org/officeDocument/2006/relationships/slideLayout" Target="../slideLayouts/slideLayout6.xml"/><Relationship Id="rId4" Type="http://schemas.openxmlformats.org/officeDocument/2006/relationships/image" Target="../media/image195.jpeg"/></Relationships>
</file>

<file path=ppt/slides/_rels/slide91.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96.jpeg"/><Relationship Id="rId1" Type="http://schemas.openxmlformats.org/officeDocument/2006/relationships/slideLayout" Target="../slideLayouts/slideLayout2.xml"/><Relationship Id="rId5" Type="http://schemas.openxmlformats.org/officeDocument/2006/relationships/image" Target="../media/image332.emf"/><Relationship Id="rId4" Type="http://schemas.openxmlformats.org/officeDocument/2006/relationships/customXml" Target="../ink/ink2.xml"/></Relationships>
</file>

<file path=ppt/slides/_rels/slide92.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03.jpeg"/><Relationship Id="rId4" Type="http://schemas.openxmlformats.org/officeDocument/2006/relationships/image" Target="../media/image10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8F943-1525-194D-9B96-73D64DA6C419}"/>
              </a:ext>
            </a:extLst>
          </p:cNvPr>
          <p:cNvSpPr>
            <a:spLocks noGrp="1"/>
          </p:cNvSpPr>
          <p:nvPr>
            <p:ph type="ctrTitle"/>
          </p:nvPr>
        </p:nvSpPr>
        <p:spPr>
          <a:xfrm>
            <a:off x="4419136" y="1020871"/>
            <a:ext cx="6960759" cy="2849671"/>
          </a:xfrm>
        </p:spPr>
        <p:txBody>
          <a:bodyPr>
            <a:normAutofit/>
          </a:bodyPr>
          <a:lstStyle/>
          <a:p>
            <a:pPr algn="l"/>
            <a:r>
              <a:rPr lang="en-US" sz="5600" b="1" dirty="0">
                <a:solidFill>
                  <a:srgbClr val="FFFFFF"/>
                </a:solidFill>
              </a:rPr>
              <a:t>Oblique Flankplasty as an Alternative to Lower Body Lift</a:t>
            </a:r>
          </a:p>
        </p:txBody>
      </p:sp>
      <p:sp>
        <p:nvSpPr>
          <p:cNvPr id="3" name="Subtitle 2">
            <a:extLst>
              <a:ext uri="{FF2B5EF4-FFF2-40B4-BE49-F238E27FC236}">
                <a16:creationId xmlns:a16="http://schemas.microsoft.com/office/drawing/2014/main" id="{D29FFED3-891D-49AB-AC8A-35CCAA76C8AE}"/>
              </a:ext>
            </a:extLst>
          </p:cNvPr>
          <p:cNvSpPr>
            <a:spLocks noGrp="1"/>
          </p:cNvSpPr>
          <p:nvPr>
            <p:ph type="subTitle" idx="1"/>
          </p:nvPr>
        </p:nvSpPr>
        <p:spPr>
          <a:xfrm>
            <a:off x="4548104" y="3962088"/>
            <a:ext cx="6112077" cy="1186108"/>
          </a:xfrm>
        </p:spPr>
        <p:txBody>
          <a:bodyPr>
            <a:normAutofit/>
          </a:bodyPr>
          <a:lstStyle/>
          <a:p>
            <a:pPr algn="l"/>
            <a:r>
              <a:rPr lang="en-US" dirty="0">
                <a:solidFill>
                  <a:srgbClr val="FFFFFF">
                    <a:alpha val="70000"/>
                  </a:srgbClr>
                </a:solidFill>
              </a:rPr>
              <a:t>Dennis J. Hurwitz, M.D., FACS</a:t>
            </a:r>
          </a:p>
          <a:p>
            <a:pPr algn="l"/>
            <a:r>
              <a:rPr lang="en-US" dirty="0">
                <a:solidFill>
                  <a:srgbClr val="FFFFFF">
                    <a:alpha val="70000"/>
                  </a:srgbClr>
                </a:solidFill>
              </a:rPr>
              <a:t>Director of the Hurwitz Center for Plastic Surgery</a:t>
            </a:r>
          </a:p>
          <a:p>
            <a:pPr algn="l"/>
            <a:r>
              <a:rPr lang="en-US" dirty="0">
                <a:solidFill>
                  <a:srgbClr val="FFFFFF">
                    <a:alpha val="70000"/>
                  </a:srgbClr>
                </a:solidFill>
              </a:rPr>
              <a:t>Clinical Professor Of Plastic Surgery</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a:extLst>
              <a:ext uri="{FF2B5EF4-FFF2-40B4-BE49-F238E27FC236}">
                <a16:creationId xmlns:a16="http://schemas.microsoft.com/office/drawing/2014/main" id="{EB0195E1-0109-48BE-AEE1-002022699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4944" y="3589867"/>
            <a:ext cx="1908047" cy="1908047"/>
          </a:xfrm>
          <a:prstGeom prst="rect">
            <a:avLst/>
          </a:prstGeom>
          <a:noFill/>
          <a:ln w="9525">
            <a:noFill/>
            <a:miter lim="800000"/>
            <a:headEnd/>
            <a:tailEnd/>
          </a:ln>
          <a:effectLst>
            <a:reflection blurRad="6350" stA="52000" endA="300" endPos="3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2056360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86AF3D-20DB-4B8D-9BC6-6141556D5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81278"/>
            <a:ext cx="4343401" cy="6515103"/>
          </a:xfrm>
          <a:prstGeom prst="rect">
            <a:avLst/>
          </a:prstGeom>
        </p:spPr>
      </p:pic>
      <p:pic>
        <p:nvPicPr>
          <p:cNvPr id="4" name="Content Placeholder 5">
            <a:extLst>
              <a:ext uri="{FF2B5EF4-FFF2-40B4-BE49-F238E27FC236}">
                <a16:creationId xmlns:a16="http://schemas.microsoft.com/office/drawing/2014/main" id="{F8118A10-C384-4726-B978-AA1274E81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0246" y="81277"/>
            <a:ext cx="4343401" cy="6521471"/>
          </a:xfrm>
          <a:prstGeom prst="rect">
            <a:avLst/>
          </a:prstGeom>
        </p:spPr>
      </p:pic>
    </p:spTree>
    <p:extLst>
      <p:ext uri="{BB962C8B-B14F-4D97-AF65-F5344CB8AC3E}">
        <p14:creationId xmlns:p14="http://schemas.microsoft.com/office/powerpoint/2010/main" val="328671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3073" y="579240"/>
            <a:ext cx="4486906" cy="6112612"/>
          </a:xfrm>
          <a:prstGeom prst="rect">
            <a:avLst/>
          </a:prstGeom>
        </p:spPr>
      </p:pic>
      <p:pic>
        <p:nvPicPr>
          <p:cNvPr id="10" name="Content Placeholder 5">
            <a:extLst>
              <a:ext uri="{FF2B5EF4-FFF2-40B4-BE49-F238E27FC236}">
                <a16:creationId xmlns:a16="http://schemas.microsoft.com/office/drawing/2014/main" id="{2818C0C7-1CC4-4221-B351-6B604BBB64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379508">
            <a:off x="6984768" y="638766"/>
            <a:ext cx="4577483" cy="5993559"/>
          </a:xfrm>
          <a:prstGeom prst="rect">
            <a:avLst/>
          </a:prstGeom>
        </p:spPr>
      </p:pic>
      <p:sp>
        <p:nvSpPr>
          <p:cNvPr id="7" name="Title 6"/>
          <p:cNvSpPr>
            <a:spLocks noGrp="1"/>
          </p:cNvSpPr>
          <p:nvPr>
            <p:ph type="title"/>
          </p:nvPr>
        </p:nvSpPr>
        <p:spPr>
          <a:xfrm>
            <a:off x="552094" y="0"/>
            <a:ext cx="9860872" cy="758952"/>
          </a:xfrm>
        </p:spPr>
        <p:txBody>
          <a:bodyPr>
            <a:normAutofit/>
          </a:bodyPr>
          <a:lstStyle/>
          <a:p>
            <a:r>
              <a:rPr lang="en-US" dirty="0"/>
              <a:t>VASER </a:t>
            </a:r>
            <a:r>
              <a:rPr lang="en-US" dirty="0" err="1"/>
              <a:t>Lipoabdominoplasty</a:t>
            </a:r>
            <a:r>
              <a:rPr lang="en-US" dirty="0"/>
              <a:t>/Breast </a:t>
            </a:r>
            <a:r>
              <a:rPr lang="en-US" dirty="0" err="1"/>
              <a:t>Lipoaug</a:t>
            </a:r>
            <a:endParaRPr lang="en-US" dirty="0"/>
          </a:p>
        </p:txBody>
      </p:sp>
      <p:sp>
        <p:nvSpPr>
          <p:cNvPr id="6" name="TextBox 5"/>
          <p:cNvSpPr txBox="1"/>
          <p:nvPr/>
        </p:nvSpPr>
        <p:spPr>
          <a:xfrm>
            <a:off x="-293084" y="2687857"/>
            <a:ext cx="3581400" cy="830997"/>
          </a:xfrm>
          <a:prstGeom prst="rect">
            <a:avLst/>
          </a:prstGeom>
          <a:noFill/>
        </p:spPr>
        <p:txBody>
          <a:bodyPr vert="horz" rtlCol="0">
            <a:spAutoFit/>
          </a:bodyPr>
          <a:lstStyle/>
          <a:p>
            <a:pPr algn="ctr"/>
            <a:r>
              <a:rPr lang="en-US" sz="2400" dirty="0">
                <a:solidFill>
                  <a:schemeClr val="bg1"/>
                </a:solidFill>
                <a:latin typeface="Georgia"/>
              </a:rPr>
              <a:t>27 </a:t>
            </a:r>
            <a:r>
              <a:rPr lang="en-US" sz="2400" dirty="0" err="1">
                <a:solidFill>
                  <a:schemeClr val="bg1"/>
                </a:solidFill>
                <a:latin typeface="Georgia"/>
              </a:rPr>
              <a:t>y.o</a:t>
            </a:r>
            <a:r>
              <a:rPr lang="en-US" sz="2400" dirty="0">
                <a:solidFill>
                  <a:schemeClr val="bg1"/>
                </a:solidFill>
                <a:latin typeface="Georgia"/>
              </a:rPr>
              <a:t>.</a:t>
            </a:r>
          </a:p>
          <a:p>
            <a:pPr algn="ctr"/>
            <a:r>
              <a:rPr lang="en-US" sz="2400" dirty="0">
                <a:solidFill>
                  <a:schemeClr val="bg1"/>
                </a:solidFill>
                <a:latin typeface="Georgia"/>
              </a:rPr>
              <a:t>125# loss</a:t>
            </a:r>
          </a:p>
        </p:txBody>
      </p:sp>
      <p:pic>
        <p:nvPicPr>
          <p:cNvPr id="9" name="Picture 8" descr="A picture containing clothing, sky, indoor&#10;&#10;Description generated with high confidence">
            <a:extLst>
              <a:ext uri="{FF2B5EF4-FFF2-40B4-BE49-F238E27FC236}">
                <a16:creationId xmlns:a16="http://schemas.microsoft.com/office/drawing/2014/main" id="{021F70B0-0CDC-4217-9B8B-24DA6E90B7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9505" y="579240"/>
            <a:ext cx="2018995" cy="5699517"/>
          </a:xfrm>
          <a:prstGeom prst="rect">
            <a:avLst/>
          </a:prstGeom>
        </p:spPr>
      </p:pic>
    </p:spTree>
    <p:extLst>
      <p:ext uri="{BB962C8B-B14F-4D97-AF65-F5344CB8AC3E}">
        <p14:creationId xmlns:p14="http://schemas.microsoft.com/office/powerpoint/2010/main" val="3706947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5EC556ED-2630-4C6E-B20A-B60423F77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545657"/>
            <a:ext cx="9137519" cy="6085731"/>
          </a:xfrm>
          <a:prstGeom prst="rect">
            <a:avLst/>
          </a:prstGeom>
        </p:spPr>
      </p:pic>
      <p:sp>
        <p:nvSpPr>
          <p:cNvPr id="6" name="TextBox 5"/>
          <p:cNvSpPr txBox="1"/>
          <p:nvPr/>
        </p:nvSpPr>
        <p:spPr>
          <a:xfrm>
            <a:off x="2952750" y="4933862"/>
            <a:ext cx="2686050" cy="323165"/>
          </a:xfrm>
          <a:prstGeom prst="rect">
            <a:avLst/>
          </a:prstGeom>
          <a:noFill/>
        </p:spPr>
        <p:txBody>
          <a:bodyPr vert="horz" rtlCol="0">
            <a:spAutoFit/>
          </a:bodyPr>
          <a:lstStyle/>
          <a:p>
            <a:pPr algn="ctr"/>
            <a:endParaRPr lang="en-US" sz="1500" dirty="0">
              <a:solidFill>
                <a:schemeClr val="tx2"/>
              </a:solidFill>
              <a:latin typeface="Georgia"/>
            </a:endParaRPr>
          </a:p>
        </p:txBody>
      </p:sp>
      <p:sp>
        <p:nvSpPr>
          <p:cNvPr id="2" name="TextBox 1">
            <a:extLst>
              <a:ext uri="{FF2B5EF4-FFF2-40B4-BE49-F238E27FC236}">
                <a16:creationId xmlns:a16="http://schemas.microsoft.com/office/drawing/2014/main" id="{E7EBDF0F-EA4D-4CB6-B10D-EE10B8F566D0}"/>
              </a:ext>
            </a:extLst>
          </p:cNvPr>
          <p:cNvSpPr txBox="1"/>
          <p:nvPr/>
        </p:nvSpPr>
        <p:spPr>
          <a:xfrm>
            <a:off x="1905000" y="22437"/>
            <a:ext cx="8890932" cy="523220"/>
          </a:xfrm>
          <a:prstGeom prst="rect">
            <a:avLst/>
          </a:prstGeom>
          <a:noFill/>
        </p:spPr>
        <p:txBody>
          <a:bodyPr wrap="square" rtlCol="0">
            <a:spAutoFit/>
          </a:bodyPr>
          <a:lstStyle/>
          <a:p>
            <a:r>
              <a:rPr lang="en-US" sz="2800" b="1" dirty="0">
                <a:solidFill>
                  <a:srgbClr val="92D050"/>
                </a:solidFill>
              </a:rPr>
              <a:t>218           .85   		Grade 2--0		.66</a:t>
            </a:r>
          </a:p>
        </p:txBody>
      </p:sp>
      <p:graphicFrame>
        <p:nvGraphicFramePr>
          <p:cNvPr id="8" name="Diagram 7">
            <a:extLst>
              <a:ext uri="{FF2B5EF4-FFF2-40B4-BE49-F238E27FC236}">
                <a16:creationId xmlns:a16="http://schemas.microsoft.com/office/drawing/2014/main" id="{B5B50CC4-B90E-4F31-B4E2-F514A58E0C60}"/>
              </a:ext>
            </a:extLst>
          </p:cNvPr>
          <p:cNvGraphicFramePr/>
          <p:nvPr>
            <p:extLst>
              <p:ext uri="{D42A27DB-BD31-4B8C-83A1-F6EECF244321}">
                <p14:modId xmlns:p14="http://schemas.microsoft.com/office/powerpoint/2010/main" val="4038783768"/>
              </p:ext>
            </p:extLst>
          </p:nvPr>
        </p:nvGraphicFramePr>
        <p:xfrm>
          <a:off x="3733800" y="284047"/>
          <a:ext cx="5969466" cy="27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285049F1-0295-40FE-9576-810E932DB0F4}"/>
              </a:ext>
            </a:extLst>
          </p:cNvPr>
          <p:cNvCxnSpPr>
            <a:cxnSpLocks/>
          </p:cNvCxnSpPr>
          <p:nvPr/>
        </p:nvCxnSpPr>
        <p:spPr>
          <a:xfrm>
            <a:off x="2952750" y="3362721"/>
            <a:ext cx="2581358"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2223EF-0CAD-4465-8EF4-5A49BF4A00A7}"/>
              </a:ext>
            </a:extLst>
          </p:cNvPr>
          <p:cNvCxnSpPr>
            <a:cxnSpLocks/>
          </p:cNvCxnSpPr>
          <p:nvPr/>
        </p:nvCxnSpPr>
        <p:spPr>
          <a:xfrm flipV="1">
            <a:off x="7768425" y="3340964"/>
            <a:ext cx="2237173" cy="2219"/>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AC9282-085A-4EBA-8E3F-97ABA64FAD23}"/>
              </a:ext>
            </a:extLst>
          </p:cNvPr>
          <p:cNvCxnSpPr>
            <a:cxnSpLocks/>
          </p:cNvCxnSpPr>
          <p:nvPr/>
        </p:nvCxnSpPr>
        <p:spPr>
          <a:xfrm>
            <a:off x="2521226" y="5091547"/>
            <a:ext cx="3505863" cy="3897"/>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8BE54E-7C04-4DDD-8E09-2A00C0B26356}"/>
              </a:ext>
            </a:extLst>
          </p:cNvPr>
          <p:cNvCxnSpPr>
            <a:cxnSpLocks/>
          </p:cNvCxnSpPr>
          <p:nvPr/>
        </p:nvCxnSpPr>
        <p:spPr>
          <a:xfrm flipV="1">
            <a:off x="7280337" y="5001775"/>
            <a:ext cx="3213347" cy="8282"/>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48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par>
                                <p:cTn id="11" presetID="16" presetClass="entr" presetSubtype="37"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6" presetClass="entr" presetSubtype="37"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06A6-2B67-48F3-A523-B172B7D7942F}"/>
              </a:ext>
            </a:extLst>
          </p:cNvPr>
          <p:cNvSpPr>
            <a:spLocks noGrp="1"/>
          </p:cNvSpPr>
          <p:nvPr>
            <p:ph type="title"/>
          </p:nvPr>
        </p:nvSpPr>
        <p:spPr>
          <a:xfrm>
            <a:off x="645111" y="194569"/>
            <a:ext cx="10901778" cy="758952"/>
          </a:xfrm>
        </p:spPr>
        <p:txBody>
          <a:bodyPr>
            <a:normAutofit fontScale="90000"/>
          </a:bodyPr>
          <a:lstStyle/>
          <a:p>
            <a:r>
              <a:rPr lang="en-US" dirty="0"/>
              <a:t>Prior abdominoplasty/ Failed Lower Body Lift:</a:t>
            </a:r>
            <a:br>
              <a:rPr lang="en-US" dirty="0"/>
            </a:br>
            <a:r>
              <a:rPr lang="en-US" dirty="0"/>
              <a:t> </a:t>
            </a:r>
            <a:r>
              <a:rPr lang="en-US" dirty="0" err="1"/>
              <a:t>VASERlipo</a:t>
            </a:r>
            <a:r>
              <a:rPr lang="en-US" dirty="0"/>
              <a:t>, Lipoaugmentation of Buttocks</a:t>
            </a:r>
          </a:p>
        </p:txBody>
      </p:sp>
      <p:pic>
        <p:nvPicPr>
          <p:cNvPr id="6" name="Content Placeholder 5">
            <a:extLst>
              <a:ext uri="{FF2B5EF4-FFF2-40B4-BE49-F238E27FC236}">
                <a16:creationId xmlns:a16="http://schemas.microsoft.com/office/drawing/2014/main" id="{BD2191B0-45B1-4D7F-87BD-8F8FEF169D82}"/>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500932" y="1257843"/>
            <a:ext cx="4568338" cy="5347529"/>
          </a:xfrm>
        </p:spPr>
      </p:pic>
      <p:pic>
        <p:nvPicPr>
          <p:cNvPr id="4" name="Content Placeholder 5">
            <a:extLst>
              <a:ext uri="{FF2B5EF4-FFF2-40B4-BE49-F238E27FC236}">
                <a16:creationId xmlns:a16="http://schemas.microsoft.com/office/drawing/2014/main" id="{8E23E835-C02D-4576-BBCB-5B7607D78F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5932" y="1257843"/>
            <a:ext cx="5039362" cy="5346986"/>
          </a:xfrm>
          <a:prstGeom prst="rect">
            <a:avLst/>
          </a:prstGeom>
        </p:spPr>
      </p:pic>
    </p:spTree>
    <p:extLst>
      <p:ext uri="{BB962C8B-B14F-4D97-AF65-F5344CB8AC3E}">
        <p14:creationId xmlns:p14="http://schemas.microsoft.com/office/powerpoint/2010/main" val="1935129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AC135-03FE-4251-BD56-08F823D243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533400"/>
            <a:ext cx="9104063" cy="6069376"/>
          </a:xfrm>
          <a:prstGeom prst="rect">
            <a:avLst/>
          </a:prstGeom>
        </p:spPr>
      </p:pic>
      <p:sp>
        <p:nvSpPr>
          <p:cNvPr id="6" name="TextBox 5">
            <a:extLst>
              <a:ext uri="{FF2B5EF4-FFF2-40B4-BE49-F238E27FC236}">
                <a16:creationId xmlns:a16="http://schemas.microsoft.com/office/drawing/2014/main" id="{62AB4DEA-41D9-43BB-8A9E-B861B64B50D3}"/>
              </a:ext>
            </a:extLst>
          </p:cNvPr>
          <p:cNvSpPr txBox="1"/>
          <p:nvPr/>
        </p:nvSpPr>
        <p:spPr>
          <a:xfrm>
            <a:off x="1828800" y="5709025"/>
            <a:ext cx="609600" cy="369332"/>
          </a:xfrm>
          <a:prstGeom prst="rect">
            <a:avLst/>
          </a:prstGeom>
          <a:noFill/>
        </p:spPr>
        <p:txBody>
          <a:bodyPr vert="horz" wrap="square" rtlCol="0">
            <a:spAutoFit/>
          </a:bodyPr>
          <a:lstStyle/>
          <a:p>
            <a:pPr algn="ctr"/>
            <a:r>
              <a:rPr lang="en-US" dirty="0">
                <a:solidFill>
                  <a:schemeClr val="tx2"/>
                </a:solidFill>
                <a:latin typeface="Georgia" panose="02040502050405020303" pitchFamily="18" charset="0"/>
              </a:rPr>
              <a:t>170</a:t>
            </a:r>
            <a:endParaRPr lang="en-US" dirty="0">
              <a:latin typeface="Calibri" panose="020F0502020204030204" pitchFamily="34" charset="0"/>
            </a:endParaRPr>
          </a:p>
        </p:txBody>
      </p:sp>
      <p:graphicFrame>
        <p:nvGraphicFramePr>
          <p:cNvPr id="4" name="Diagram 3">
            <a:extLst>
              <a:ext uri="{FF2B5EF4-FFF2-40B4-BE49-F238E27FC236}">
                <a16:creationId xmlns:a16="http://schemas.microsoft.com/office/drawing/2014/main" id="{241E8356-90EA-46E9-AF0A-3260A23DEFFB}"/>
              </a:ext>
            </a:extLst>
          </p:cNvPr>
          <p:cNvGraphicFramePr/>
          <p:nvPr>
            <p:extLst/>
          </p:nvPr>
        </p:nvGraphicFramePr>
        <p:xfrm>
          <a:off x="4495800" y="6324601"/>
          <a:ext cx="5969466" cy="27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FD93299-55D1-4936-9065-28B764E4653C}"/>
              </a:ext>
            </a:extLst>
          </p:cNvPr>
          <p:cNvSpPr>
            <a:spLocks noGrp="1"/>
          </p:cNvSpPr>
          <p:nvPr>
            <p:ph type="title"/>
          </p:nvPr>
        </p:nvSpPr>
        <p:spPr>
          <a:xfrm>
            <a:off x="1295400" y="-28000"/>
            <a:ext cx="8534400" cy="758952"/>
          </a:xfrm>
        </p:spPr>
        <p:txBody>
          <a:bodyPr>
            <a:normAutofit/>
          </a:bodyPr>
          <a:lstStyle/>
          <a:p>
            <a:r>
              <a:rPr lang="en-US" sz="2400" dirty="0"/>
              <a:t>170 </a:t>
            </a:r>
            <a:r>
              <a:rPr lang="en-US" sz="2400" dirty="0" err="1"/>
              <a:t>VASERlipo</a:t>
            </a:r>
            <a:r>
              <a:rPr lang="en-US" sz="2400" dirty="0"/>
              <a:t>	</a:t>
            </a:r>
            <a:r>
              <a:rPr lang="en-US" sz="2400" b="1" dirty="0"/>
              <a:t>.93     </a:t>
            </a:r>
            <a:r>
              <a:rPr lang="en-US" sz="2400" dirty="0"/>
              <a:t>Flank Grade 2--0     </a:t>
            </a:r>
            <a:r>
              <a:rPr lang="en-US" sz="2400" b="1" dirty="0"/>
              <a:t>.72</a:t>
            </a:r>
          </a:p>
        </p:txBody>
      </p:sp>
      <p:cxnSp>
        <p:nvCxnSpPr>
          <p:cNvPr id="7" name="Straight Arrow Connector 6">
            <a:extLst>
              <a:ext uri="{FF2B5EF4-FFF2-40B4-BE49-F238E27FC236}">
                <a16:creationId xmlns:a16="http://schemas.microsoft.com/office/drawing/2014/main" id="{74191C57-5A76-42BF-B834-D545B20C3967}"/>
              </a:ext>
            </a:extLst>
          </p:cNvPr>
          <p:cNvCxnSpPr>
            <a:cxnSpLocks/>
          </p:cNvCxnSpPr>
          <p:nvPr/>
        </p:nvCxnSpPr>
        <p:spPr>
          <a:xfrm>
            <a:off x="2735249" y="2927212"/>
            <a:ext cx="2814761"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053650-316C-4474-81EF-0FFCDD1E812C}"/>
              </a:ext>
            </a:extLst>
          </p:cNvPr>
          <p:cNvCxnSpPr>
            <a:cxnSpLocks/>
          </p:cNvCxnSpPr>
          <p:nvPr/>
        </p:nvCxnSpPr>
        <p:spPr>
          <a:xfrm>
            <a:off x="7620000" y="2652364"/>
            <a:ext cx="220980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A88D4D-95C3-4136-ABE0-1898DF126E60}"/>
              </a:ext>
            </a:extLst>
          </p:cNvPr>
          <p:cNvCxnSpPr>
            <a:cxnSpLocks/>
          </p:cNvCxnSpPr>
          <p:nvPr/>
        </p:nvCxnSpPr>
        <p:spPr>
          <a:xfrm>
            <a:off x="2438400" y="4269368"/>
            <a:ext cx="3334247"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5F80B64-8252-4814-B96D-38C18573FAA3}"/>
              </a:ext>
            </a:extLst>
          </p:cNvPr>
          <p:cNvCxnSpPr>
            <a:cxnSpLocks/>
          </p:cNvCxnSpPr>
          <p:nvPr/>
        </p:nvCxnSpPr>
        <p:spPr>
          <a:xfrm>
            <a:off x="7136296" y="4152729"/>
            <a:ext cx="3049325"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46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500"/>
                                        <p:tgtEl>
                                          <p:spTgt spid="13"/>
                                        </p:tgtEl>
                                      </p:cBhvr>
                                    </p:animEffect>
                                  </p:childTnLst>
                                </p:cTn>
                              </p:par>
                              <p:par>
                                <p:cTn id="11" presetID="16" presetClass="entr" presetSubtype="37"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6" presetClass="entr" presetSubtype="37"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out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B94BCE9C-9C9A-42D4-B3BB-4421BF2D02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55166" y="1065917"/>
            <a:ext cx="7955268" cy="5478448"/>
          </a:xfrm>
          <a:prstGeom prst="rect">
            <a:avLst/>
          </a:prstGeom>
        </p:spPr>
      </p:pic>
      <p:sp>
        <p:nvSpPr>
          <p:cNvPr id="7" name="TextBox 6">
            <a:extLst>
              <a:ext uri="{FF2B5EF4-FFF2-40B4-BE49-F238E27FC236}">
                <a16:creationId xmlns:a16="http://schemas.microsoft.com/office/drawing/2014/main" id="{0FA74D59-1428-47E7-ACB3-91BD81FDAF78}"/>
              </a:ext>
            </a:extLst>
          </p:cNvPr>
          <p:cNvSpPr txBox="1"/>
          <p:nvPr/>
        </p:nvSpPr>
        <p:spPr>
          <a:xfrm>
            <a:off x="4554399" y="5782037"/>
            <a:ext cx="6400800" cy="400110"/>
          </a:xfrm>
          <a:prstGeom prst="rect">
            <a:avLst/>
          </a:prstGeom>
          <a:noFill/>
        </p:spPr>
        <p:txBody>
          <a:bodyPr vert="horz" wrap="square" rtlCol="0">
            <a:spAutoFit/>
          </a:bodyPr>
          <a:lstStyle/>
          <a:p>
            <a:pPr algn="ctr"/>
            <a:r>
              <a:rPr lang="en-US" sz="2000" dirty="0">
                <a:solidFill>
                  <a:srgbClr val="FFFFFF"/>
                </a:solidFill>
                <a:latin typeface="Georgia" panose="02040502050405020303" pitchFamily="18" charset="0"/>
              </a:rPr>
              <a:t>4/2016		                     3/2018</a:t>
            </a:r>
          </a:p>
        </p:txBody>
      </p:sp>
      <p:sp>
        <p:nvSpPr>
          <p:cNvPr id="2" name="Rectangle 1">
            <a:extLst>
              <a:ext uri="{FF2B5EF4-FFF2-40B4-BE49-F238E27FC236}">
                <a16:creationId xmlns:a16="http://schemas.microsoft.com/office/drawing/2014/main" id="{AA088BB3-A577-4303-89D9-3AFB0AFFEBFD}"/>
              </a:ext>
            </a:extLst>
          </p:cNvPr>
          <p:cNvSpPr/>
          <p:nvPr/>
        </p:nvSpPr>
        <p:spPr>
          <a:xfrm>
            <a:off x="261082" y="1905506"/>
            <a:ext cx="3794084" cy="3046988"/>
          </a:xfrm>
          <a:prstGeom prst="rect">
            <a:avLst/>
          </a:prstGeom>
        </p:spPr>
        <p:txBody>
          <a:bodyPr wrap="square">
            <a:spAutoFit/>
          </a:bodyPr>
          <a:lstStyle/>
          <a:p>
            <a:r>
              <a:rPr lang="en-US" sz="2000" b="1" dirty="0">
                <a:solidFill>
                  <a:srgbClr val="92D050"/>
                </a:solidFill>
                <a:latin typeface="Calibri" panose="020F0502020204030204" pitchFamily="34" charset="0"/>
              </a:rPr>
              <a:t>Gonzalez-Ulloa M. </a:t>
            </a:r>
            <a:r>
              <a:rPr lang="en-US" sz="2000" dirty="0">
                <a:solidFill>
                  <a:srgbClr val="92D050"/>
                </a:solidFill>
                <a:latin typeface="Calibri" panose="020F0502020204030204" pitchFamily="34" charset="0"/>
              </a:rPr>
              <a:t>Belt lipectomy</a:t>
            </a:r>
            <a:r>
              <a:rPr lang="en-US" dirty="0">
                <a:solidFill>
                  <a:srgbClr val="92D050"/>
                </a:solidFill>
                <a:latin typeface="Calibri" panose="020F0502020204030204" pitchFamily="34" charset="0"/>
              </a:rPr>
              <a:t>. Br J </a:t>
            </a:r>
            <a:r>
              <a:rPr lang="en-US" dirty="0" err="1">
                <a:solidFill>
                  <a:srgbClr val="92D050"/>
                </a:solidFill>
                <a:latin typeface="Calibri" panose="020F0502020204030204" pitchFamily="34" charset="0"/>
              </a:rPr>
              <a:t>Plast</a:t>
            </a:r>
            <a:r>
              <a:rPr lang="en-US" dirty="0">
                <a:solidFill>
                  <a:srgbClr val="92D050"/>
                </a:solidFill>
                <a:latin typeface="Calibri" panose="020F0502020204030204" pitchFamily="34" charset="0"/>
              </a:rPr>
              <a:t> </a:t>
            </a:r>
            <a:r>
              <a:rPr lang="en-US" dirty="0" err="1">
                <a:solidFill>
                  <a:srgbClr val="92D050"/>
                </a:solidFill>
                <a:latin typeface="Calibri" panose="020F0502020204030204" pitchFamily="34" charset="0"/>
              </a:rPr>
              <a:t>Surg</a:t>
            </a:r>
            <a:r>
              <a:rPr lang="en-US" dirty="0">
                <a:solidFill>
                  <a:srgbClr val="92D050"/>
                </a:solidFill>
                <a:latin typeface="Calibri" panose="020F0502020204030204" pitchFamily="34" charset="0"/>
              </a:rPr>
              <a:t>, </a:t>
            </a:r>
            <a:r>
              <a:rPr lang="en-US" b="1" dirty="0">
                <a:solidFill>
                  <a:srgbClr val="92D050"/>
                </a:solidFill>
                <a:latin typeface="Calibri" panose="020F0502020204030204" pitchFamily="34" charset="0"/>
              </a:rPr>
              <a:t>1960</a:t>
            </a:r>
            <a:r>
              <a:rPr lang="en-US" dirty="0">
                <a:solidFill>
                  <a:srgbClr val="92D050"/>
                </a:solidFill>
                <a:latin typeface="Calibri" panose="020F0502020204030204" pitchFamily="34" charset="0"/>
              </a:rPr>
              <a:t> 13:179.</a:t>
            </a:r>
            <a:endParaRPr lang="en-US" dirty="0">
              <a:solidFill>
                <a:srgbClr val="92D050"/>
              </a:solidFill>
              <a:latin typeface="Times New Roman" panose="02020603050405020304" pitchFamily="18" charset="0"/>
            </a:endParaRPr>
          </a:p>
          <a:p>
            <a:endParaRPr lang="en-US" sz="2000" b="1" dirty="0">
              <a:solidFill>
                <a:srgbClr val="92D050"/>
              </a:solidFill>
              <a:latin typeface="Calibri" panose="020F0502020204030204" pitchFamily="34" charset="0"/>
            </a:endParaRPr>
          </a:p>
          <a:p>
            <a:r>
              <a:rPr lang="en-US" sz="2000" b="1" dirty="0" err="1">
                <a:solidFill>
                  <a:srgbClr val="92D050"/>
                </a:solidFill>
                <a:latin typeface="Calibri" panose="020F0502020204030204" pitchFamily="34" charset="0"/>
              </a:rPr>
              <a:t>Vilain</a:t>
            </a:r>
            <a:r>
              <a:rPr lang="en-US" sz="2000" b="1" dirty="0">
                <a:solidFill>
                  <a:srgbClr val="92D050"/>
                </a:solidFill>
                <a:latin typeface="Calibri" panose="020F0502020204030204" pitchFamily="34" charset="0"/>
              </a:rPr>
              <a:t> R, </a:t>
            </a:r>
            <a:r>
              <a:rPr lang="en-US" sz="2000" b="1" dirty="0" err="1">
                <a:solidFill>
                  <a:srgbClr val="92D050"/>
                </a:solidFill>
                <a:latin typeface="Calibri" panose="020F0502020204030204" pitchFamily="34" charset="0"/>
              </a:rPr>
              <a:t>Dubousset</a:t>
            </a:r>
            <a:r>
              <a:rPr lang="en-US" sz="2000" b="1" dirty="0">
                <a:solidFill>
                  <a:srgbClr val="92D050"/>
                </a:solidFill>
                <a:latin typeface="Calibri" panose="020F0502020204030204" pitchFamily="34" charset="0"/>
              </a:rPr>
              <a:t> J</a:t>
            </a:r>
            <a:r>
              <a:rPr lang="en-US" dirty="0">
                <a:solidFill>
                  <a:srgbClr val="92D050"/>
                </a:solidFill>
                <a:latin typeface="Calibri" panose="020F0502020204030204" pitchFamily="34" charset="0"/>
              </a:rPr>
              <a:t>  Technics and indications on </a:t>
            </a:r>
            <a:r>
              <a:rPr lang="en-US" sz="2000" dirty="0">
                <a:solidFill>
                  <a:srgbClr val="92D050"/>
                </a:solidFill>
                <a:latin typeface="Calibri" panose="020F0502020204030204" pitchFamily="34" charset="0"/>
              </a:rPr>
              <a:t>circular lipectomy</a:t>
            </a:r>
            <a:r>
              <a:rPr lang="en-US" sz="2000" b="1" dirty="0">
                <a:solidFill>
                  <a:srgbClr val="92D050"/>
                </a:solidFill>
                <a:latin typeface="Calibri" panose="020F0502020204030204" pitchFamily="34" charset="0"/>
              </a:rPr>
              <a:t>. </a:t>
            </a:r>
            <a:r>
              <a:rPr lang="en-US" dirty="0">
                <a:solidFill>
                  <a:srgbClr val="92D050"/>
                </a:solidFill>
                <a:latin typeface="Calibri" panose="020F0502020204030204" pitchFamily="34" charset="0"/>
              </a:rPr>
              <a:t>Ann </a:t>
            </a:r>
            <a:r>
              <a:rPr lang="en-US" dirty="0" err="1">
                <a:solidFill>
                  <a:srgbClr val="92D050"/>
                </a:solidFill>
                <a:latin typeface="Calibri" panose="020F0502020204030204" pitchFamily="34" charset="0"/>
              </a:rPr>
              <a:t>Chir</a:t>
            </a:r>
            <a:r>
              <a:rPr lang="en-US" dirty="0">
                <a:solidFill>
                  <a:srgbClr val="92D050"/>
                </a:solidFill>
                <a:latin typeface="Calibri" panose="020F0502020204030204" pitchFamily="34" charset="0"/>
              </a:rPr>
              <a:t>, </a:t>
            </a:r>
            <a:r>
              <a:rPr lang="en-US" b="1" dirty="0">
                <a:solidFill>
                  <a:srgbClr val="92D050"/>
                </a:solidFill>
                <a:latin typeface="Calibri" panose="020F0502020204030204" pitchFamily="34" charset="0"/>
              </a:rPr>
              <a:t>1964</a:t>
            </a:r>
            <a:r>
              <a:rPr lang="en-US" dirty="0">
                <a:solidFill>
                  <a:srgbClr val="92D050"/>
                </a:solidFill>
                <a:latin typeface="Calibri" panose="020F0502020204030204" pitchFamily="34" charset="0"/>
              </a:rPr>
              <a:t> 18:289.</a:t>
            </a:r>
            <a:endParaRPr lang="en-US" dirty="0">
              <a:solidFill>
                <a:srgbClr val="92D050"/>
              </a:solidFill>
              <a:latin typeface="Times New Roman" panose="02020603050405020304" pitchFamily="18" charset="0"/>
            </a:endParaRPr>
          </a:p>
          <a:p>
            <a:endParaRPr lang="en-US" sz="2000" b="1" dirty="0">
              <a:solidFill>
                <a:srgbClr val="92D050"/>
              </a:solidFill>
              <a:latin typeface="Calibri" panose="020F0502020204030204" pitchFamily="34" charset="0"/>
            </a:endParaRPr>
          </a:p>
          <a:p>
            <a:r>
              <a:rPr lang="en-US" sz="2000" b="1" dirty="0">
                <a:solidFill>
                  <a:srgbClr val="92D050"/>
                </a:solidFill>
                <a:latin typeface="Calibri" panose="020F0502020204030204" pitchFamily="34" charset="0"/>
              </a:rPr>
              <a:t>Lockwood T</a:t>
            </a:r>
            <a:r>
              <a:rPr lang="en-US" dirty="0">
                <a:solidFill>
                  <a:srgbClr val="92D050"/>
                </a:solidFill>
                <a:latin typeface="Calibri" panose="020F0502020204030204" pitchFamily="34" charset="0"/>
              </a:rPr>
              <a:t>, Transverse Flank-thigh Buttock Lift with Superficial Fascial Suspension PRS. </a:t>
            </a:r>
            <a:r>
              <a:rPr lang="en-US" b="1" dirty="0">
                <a:solidFill>
                  <a:srgbClr val="92D050"/>
                </a:solidFill>
                <a:latin typeface="Calibri" panose="020F0502020204030204" pitchFamily="34" charset="0"/>
              </a:rPr>
              <a:t>1991</a:t>
            </a:r>
            <a:r>
              <a:rPr lang="en-US" dirty="0">
                <a:solidFill>
                  <a:srgbClr val="92D050"/>
                </a:solidFill>
                <a:latin typeface="Calibri" panose="020F0502020204030204" pitchFamily="34" charset="0"/>
              </a:rPr>
              <a:t>. 87:6,1019-1027</a:t>
            </a:r>
            <a:endParaRPr lang="en-US" dirty="0">
              <a:latin typeface="Times New Roman" panose="02020603050405020304" pitchFamily="18" charset="0"/>
            </a:endParaRPr>
          </a:p>
        </p:txBody>
      </p:sp>
      <p:sp>
        <p:nvSpPr>
          <p:cNvPr id="3" name="Title 2">
            <a:extLst>
              <a:ext uri="{FF2B5EF4-FFF2-40B4-BE49-F238E27FC236}">
                <a16:creationId xmlns:a16="http://schemas.microsoft.com/office/drawing/2014/main" id="{65716D6F-6479-4B7C-A7D7-1C272A9D70B4}"/>
              </a:ext>
            </a:extLst>
          </p:cNvPr>
          <p:cNvSpPr>
            <a:spLocks noGrp="1"/>
          </p:cNvSpPr>
          <p:nvPr>
            <p:ph type="title"/>
          </p:nvPr>
        </p:nvSpPr>
        <p:spPr>
          <a:xfrm>
            <a:off x="788652" y="405517"/>
            <a:ext cx="8596668" cy="1320800"/>
          </a:xfrm>
        </p:spPr>
        <p:txBody>
          <a:bodyPr/>
          <a:lstStyle/>
          <a:p>
            <a:r>
              <a:rPr lang="en-US" dirty="0"/>
              <a:t>Cosmetic Lower Body Lift</a:t>
            </a:r>
          </a:p>
        </p:txBody>
      </p:sp>
    </p:spTree>
    <p:extLst>
      <p:ext uri="{BB962C8B-B14F-4D97-AF65-F5344CB8AC3E}">
        <p14:creationId xmlns:p14="http://schemas.microsoft.com/office/powerpoint/2010/main" val="3119339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1C7C2-F92D-4F7E-93ED-F818C3777A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9489" y="924758"/>
            <a:ext cx="7706731" cy="5780048"/>
          </a:xfrm>
          <a:prstGeom prst="rect">
            <a:avLst/>
          </a:prstGeom>
        </p:spPr>
      </p:pic>
      <p:sp>
        <p:nvSpPr>
          <p:cNvPr id="6" name="TextBox 5">
            <a:extLst>
              <a:ext uri="{FF2B5EF4-FFF2-40B4-BE49-F238E27FC236}">
                <a16:creationId xmlns:a16="http://schemas.microsoft.com/office/drawing/2014/main" id="{38CB5F91-CC90-4D42-85A1-52E32562F3B5}"/>
              </a:ext>
            </a:extLst>
          </p:cNvPr>
          <p:cNvSpPr txBox="1"/>
          <p:nvPr/>
        </p:nvSpPr>
        <p:spPr>
          <a:xfrm>
            <a:off x="1493851" y="569511"/>
            <a:ext cx="7391400" cy="369332"/>
          </a:xfrm>
          <a:prstGeom prst="rect">
            <a:avLst/>
          </a:prstGeom>
          <a:noFill/>
        </p:spPr>
        <p:txBody>
          <a:bodyPr vert="horz" wrap="square" rtlCol="0">
            <a:spAutoFit/>
          </a:bodyPr>
          <a:lstStyle/>
          <a:p>
            <a:pPr algn="ctr"/>
            <a:r>
              <a:rPr lang="en-US" dirty="0">
                <a:solidFill>
                  <a:srgbClr val="92D050"/>
                </a:solidFill>
                <a:latin typeface="Calibri" panose="020F0502020204030204" pitchFamily="34" charset="0"/>
              </a:rPr>
              <a:t>195 LBL, spiral </a:t>
            </a:r>
            <a:r>
              <a:rPr lang="en-US" dirty="0" err="1">
                <a:solidFill>
                  <a:srgbClr val="92D050"/>
                </a:solidFill>
                <a:latin typeface="Calibri" panose="020F0502020204030204" pitchFamily="34" charset="0"/>
              </a:rPr>
              <a:t>thighplasty</a:t>
            </a:r>
            <a:r>
              <a:rPr lang="en-US" dirty="0">
                <a:solidFill>
                  <a:srgbClr val="92D050"/>
                </a:solidFill>
                <a:latin typeface="Calibri" panose="020F0502020204030204" pitchFamily="34" charset="0"/>
              </a:rPr>
              <a:t> 	</a:t>
            </a:r>
            <a:r>
              <a:rPr lang="en-US" b="1" dirty="0">
                <a:solidFill>
                  <a:srgbClr val="92D050"/>
                </a:solidFill>
                <a:latin typeface="Calibri" panose="020F0502020204030204" pitchFamily="34" charset="0"/>
              </a:rPr>
              <a:t>.74</a:t>
            </a:r>
            <a:r>
              <a:rPr lang="en-US" dirty="0">
                <a:solidFill>
                  <a:srgbClr val="92D050"/>
                </a:solidFill>
                <a:latin typeface="Calibri" panose="020F0502020204030204" pitchFamily="34" charset="0"/>
              </a:rPr>
              <a:t>	Grade 1--0	</a:t>
            </a:r>
            <a:r>
              <a:rPr lang="en-US" b="1" dirty="0">
                <a:solidFill>
                  <a:srgbClr val="92D050"/>
                </a:solidFill>
                <a:latin typeface="Calibri" panose="020F0502020204030204" pitchFamily="34" charset="0"/>
              </a:rPr>
              <a:t>.71</a:t>
            </a:r>
          </a:p>
        </p:txBody>
      </p:sp>
      <p:cxnSp>
        <p:nvCxnSpPr>
          <p:cNvPr id="3" name="Straight Arrow Connector 2">
            <a:extLst>
              <a:ext uri="{FF2B5EF4-FFF2-40B4-BE49-F238E27FC236}">
                <a16:creationId xmlns:a16="http://schemas.microsoft.com/office/drawing/2014/main" id="{1BE4EE2B-00F0-4551-9732-82796D8E7B8D}"/>
              </a:ext>
            </a:extLst>
          </p:cNvPr>
          <p:cNvCxnSpPr>
            <a:cxnSpLocks/>
          </p:cNvCxnSpPr>
          <p:nvPr/>
        </p:nvCxnSpPr>
        <p:spPr>
          <a:xfrm>
            <a:off x="3037398" y="3454842"/>
            <a:ext cx="2220402"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3A8696-258E-43D5-B4A6-443C1F12D496}"/>
              </a:ext>
            </a:extLst>
          </p:cNvPr>
          <p:cNvCxnSpPr>
            <a:cxnSpLocks/>
          </p:cNvCxnSpPr>
          <p:nvPr/>
        </p:nvCxnSpPr>
        <p:spPr>
          <a:xfrm>
            <a:off x="2623930" y="4562723"/>
            <a:ext cx="3069866"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12879CD-6FFA-49D6-8CA3-4C86538C3530}"/>
              </a:ext>
            </a:extLst>
          </p:cNvPr>
          <p:cNvCxnSpPr>
            <a:cxnSpLocks/>
          </p:cNvCxnSpPr>
          <p:nvPr/>
        </p:nvCxnSpPr>
        <p:spPr>
          <a:xfrm flipV="1">
            <a:off x="7068710" y="3429000"/>
            <a:ext cx="2080192" cy="25842"/>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28C8A1-E769-4679-9427-BE0BB84051A8}"/>
              </a:ext>
            </a:extLst>
          </p:cNvPr>
          <p:cNvCxnSpPr>
            <a:cxnSpLocks/>
          </p:cNvCxnSpPr>
          <p:nvPr/>
        </p:nvCxnSpPr>
        <p:spPr>
          <a:xfrm>
            <a:off x="6615485" y="4776181"/>
            <a:ext cx="2984322"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CD0835-369D-4CF9-97C5-C9FA5706227F}"/>
              </a:ext>
            </a:extLst>
          </p:cNvPr>
          <p:cNvSpPr>
            <a:spLocks noGrp="1"/>
          </p:cNvSpPr>
          <p:nvPr>
            <p:ph type="title"/>
          </p:nvPr>
        </p:nvSpPr>
        <p:spPr>
          <a:xfrm>
            <a:off x="324679" y="84353"/>
            <a:ext cx="10515600" cy="1325563"/>
          </a:xfrm>
        </p:spPr>
        <p:txBody>
          <a:bodyPr/>
          <a:lstStyle/>
          <a:p>
            <a:r>
              <a:rPr lang="en-US" dirty="0"/>
              <a:t>Lower Body Lift after Massive Weight Loss</a:t>
            </a:r>
          </a:p>
        </p:txBody>
      </p:sp>
    </p:spTree>
    <p:extLst>
      <p:ext uri="{BB962C8B-B14F-4D97-AF65-F5344CB8AC3E}">
        <p14:creationId xmlns:p14="http://schemas.microsoft.com/office/powerpoint/2010/main" val="1081945139"/>
      </p:ext>
    </p:extLst>
  </p:cSld>
  <p:clrMapOvr>
    <a:masterClrMapping/>
  </p:clrMapOvr>
  <mc:AlternateContent xmlns:mc="http://schemas.openxmlformats.org/markup-compatibility/2006" xmlns:p14="http://schemas.microsoft.com/office/powerpoint/2010/main">
    <mc:Choice Requires="p14">
      <p:transition spd="slow" p14:dur="5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par>
                                <p:cTn id="11" presetID="16" presetClass="entr" presetSubtype="37"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par>
                                <p:cTn id="14" presetID="16" presetClass="entr" presetSubtype="37"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513DB-DFE4-4056-A80D-2D8A0993C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9287" y="571499"/>
            <a:ext cx="8188871" cy="6141653"/>
          </a:xfrm>
          <a:prstGeom prst="rect">
            <a:avLst/>
          </a:prstGeom>
        </p:spPr>
      </p:pic>
      <p:sp>
        <p:nvSpPr>
          <p:cNvPr id="6" name="TextBox 5">
            <a:extLst>
              <a:ext uri="{FF2B5EF4-FFF2-40B4-BE49-F238E27FC236}">
                <a16:creationId xmlns:a16="http://schemas.microsoft.com/office/drawing/2014/main" id="{D08CE8AA-7116-4F18-9BC3-FD406888DBCA}"/>
              </a:ext>
            </a:extLst>
          </p:cNvPr>
          <p:cNvSpPr txBox="1"/>
          <p:nvPr/>
        </p:nvSpPr>
        <p:spPr>
          <a:xfrm>
            <a:off x="1981200" y="115269"/>
            <a:ext cx="7239000" cy="369332"/>
          </a:xfrm>
          <a:prstGeom prst="rect">
            <a:avLst/>
          </a:prstGeom>
          <a:noFill/>
        </p:spPr>
        <p:txBody>
          <a:bodyPr vert="horz" wrap="square" rtlCol="0">
            <a:spAutoFit/>
          </a:bodyPr>
          <a:lstStyle/>
          <a:p>
            <a:pPr algn="ctr"/>
            <a:r>
              <a:rPr lang="en-US" dirty="0">
                <a:solidFill>
                  <a:srgbClr val="92D050"/>
                </a:solidFill>
                <a:latin typeface="Calibri" panose="020F0502020204030204" pitchFamily="34" charset="0"/>
              </a:rPr>
              <a:t>211 Lower Body Lift	</a:t>
            </a:r>
            <a:r>
              <a:rPr lang="en-US" b="1" dirty="0">
                <a:solidFill>
                  <a:srgbClr val="92D050"/>
                </a:solidFill>
                <a:latin typeface="Calibri" panose="020F0502020204030204" pitchFamily="34" charset="0"/>
              </a:rPr>
              <a:t>.78</a:t>
            </a:r>
            <a:r>
              <a:rPr lang="en-US" dirty="0">
                <a:solidFill>
                  <a:srgbClr val="92D050"/>
                </a:solidFill>
                <a:latin typeface="Calibri" panose="020F0502020204030204" pitchFamily="34" charset="0"/>
              </a:rPr>
              <a:t>	Grade 1--1		</a:t>
            </a:r>
            <a:r>
              <a:rPr lang="en-US" b="1" dirty="0">
                <a:solidFill>
                  <a:srgbClr val="92D050"/>
                </a:solidFill>
                <a:latin typeface="Calibri" panose="020F0502020204030204" pitchFamily="34" charset="0"/>
              </a:rPr>
              <a:t>.79</a:t>
            </a:r>
          </a:p>
        </p:txBody>
      </p:sp>
      <p:cxnSp>
        <p:nvCxnSpPr>
          <p:cNvPr id="3" name="Straight Arrow Connector 2">
            <a:extLst>
              <a:ext uri="{FF2B5EF4-FFF2-40B4-BE49-F238E27FC236}">
                <a16:creationId xmlns:a16="http://schemas.microsoft.com/office/drawing/2014/main" id="{96505C01-D05B-4240-9F79-49A3086242F4}"/>
              </a:ext>
            </a:extLst>
          </p:cNvPr>
          <p:cNvCxnSpPr/>
          <p:nvPr/>
        </p:nvCxnSpPr>
        <p:spPr>
          <a:xfrm>
            <a:off x="2590800" y="2600739"/>
            <a:ext cx="251460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B9E6CF3-DD81-4BD2-B5F1-F683082C75F4}"/>
              </a:ext>
            </a:extLst>
          </p:cNvPr>
          <p:cNvCxnSpPr>
            <a:cxnSpLocks/>
          </p:cNvCxnSpPr>
          <p:nvPr/>
        </p:nvCxnSpPr>
        <p:spPr>
          <a:xfrm>
            <a:off x="2105771" y="4364604"/>
            <a:ext cx="3499899"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F7DF0D-FD2C-49AD-A916-11AA425F0758}"/>
              </a:ext>
            </a:extLst>
          </p:cNvPr>
          <p:cNvCxnSpPr/>
          <p:nvPr/>
        </p:nvCxnSpPr>
        <p:spPr>
          <a:xfrm>
            <a:off x="6538622" y="2718021"/>
            <a:ext cx="251460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B4DE78-93DE-4E8C-8F00-4BF6C43ADB4A}"/>
              </a:ext>
            </a:extLst>
          </p:cNvPr>
          <p:cNvCxnSpPr>
            <a:cxnSpLocks/>
          </p:cNvCxnSpPr>
          <p:nvPr/>
        </p:nvCxnSpPr>
        <p:spPr>
          <a:xfrm>
            <a:off x="6325925" y="4208891"/>
            <a:ext cx="312420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564920"/>
      </p:ext>
    </p:extLst>
  </p:cSld>
  <p:clrMapOvr>
    <a:masterClrMapping/>
  </p:clrMapOvr>
  <mc:AlternateContent xmlns:mc="http://schemas.openxmlformats.org/markup-compatibility/2006" xmlns:p14="http://schemas.microsoft.com/office/powerpoint/2010/main">
    <mc:Choice Requires="p14">
      <p:transition spd="slow" p14:dur="5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par>
                                <p:cTn id="11" presetID="16" presetClass="entr" presetSubtype="37"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par>
                                <p:cTn id="14" presetID="16" presetClass="entr" presetSubtype="37"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C49CE8-110B-4763-A22F-B2398A0FB104}"/>
              </a:ext>
            </a:extLst>
          </p:cNvPr>
          <p:cNvSpPr/>
          <p:nvPr/>
        </p:nvSpPr>
        <p:spPr>
          <a:xfrm>
            <a:off x="213064" y="0"/>
            <a:ext cx="9185378" cy="1046440"/>
          </a:xfrm>
          <a:prstGeom prst="rect">
            <a:avLst/>
          </a:prstGeom>
          <a:solidFill>
            <a:srgbClr val="FFFFFF"/>
          </a:solidFill>
        </p:spPr>
        <p:txBody>
          <a:bodyPr wrap="square">
            <a:spAutoFit/>
          </a:bodyPr>
          <a:lstStyle/>
          <a:p>
            <a:endParaRPr lang="en-US" sz="2400" dirty="0">
              <a:solidFill>
                <a:srgbClr val="FF0000"/>
              </a:solidFill>
              <a:latin typeface="NewBaskerville-Roman"/>
            </a:endParaRPr>
          </a:p>
          <a:p>
            <a:r>
              <a:rPr lang="en-US" sz="2400" b="1" dirty="0">
                <a:solidFill>
                  <a:srgbClr val="000000"/>
                </a:solidFill>
                <a:latin typeface="NewBaskerville-Roman"/>
              </a:rPr>
              <a:t>Correcting the Saddlebag Deformity in the Massive Weight Loss Patient</a:t>
            </a:r>
          </a:p>
          <a:p>
            <a:r>
              <a:rPr lang="en-US" sz="1400" dirty="0">
                <a:solidFill>
                  <a:srgbClr val="000000"/>
                </a:solidFill>
                <a:latin typeface="NewBaskerville-Bold"/>
              </a:rPr>
              <a:t>Hurwitz D, Rubin JP, </a:t>
            </a:r>
            <a:r>
              <a:rPr lang="en-US" sz="1400" dirty="0" err="1">
                <a:solidFill>
                  <a:srgbClr val="000000"/>
                </a:solidFill>
                <a:latin typeface="NewBaskerville-Bold"/>
              </a:rPr>
              <a:t>Risin</a:t>
            </a:r>
            <a:r>
              <a:rPr lang="en-US" sz="1400" dirty="0">
                <a:solidFill>
                  <a:srgbClr val="000000"/>
                </a:solidFill>
                <a:latin typeface="NewBaskerville-Bold"/>
              </a:rPr>
              <a:t> M, </a:t>
            </a:r>
            <a:r>
              <a:rPr lang="en-US" sz="1400" dirty="0" err="1">
                <a:solidFill>
                  <a:srgbClr val="000000"/>
                </a:solidFill>
                <a:latin typeface="NewBaskerville-Bold"/>
              </a:rPr>
              <a:t>Sajjadian</a:t>
            </a:r>
            <a:r>
              <a:rPr lang="en-US" sz="1400" dirty="0">
                <a:solidFill>
                  <a:srgbClr val="000000"/>
                </a:solidFill>
                <a:latin typeface="NewBaskerville-Bold"/>
              </a:rPr>
              <a:t> A, </a:t>
            </a:r>
            <a:r>
              <a:rPr lang="en-US" sz="1400" dirty="0" err="1">
                <a:solidFill>
                  <a:srgbClr val="000000"/>
                </a:solidFill>
                <a:latin typeface="NewBaskerville-Bold"/>
              </a:rPr>
              <a:t>Sereika</a:t>
            </a:r>
            <a:r>
              <a:rPr lang="en-US" sz="1400" dirty="0">
                <a:solidFill>
                  <a:srgbClr val="000000"/>
                </a:solidFill>
                <a:latin typeface="NewBaskerville-Bold"/>
              </a:rPr>
              <a:t>, </a:t>
            </a:r>
            <a:r>
              <a:rPr lang="en-US" sz="1400" dirty="0" err="1">
                <a:solidFill>
                  <a:srgbClr val="000000"/>
                </a:solidFill>
                <a:latin typeface="NewBaskerville-Bold"/>
              </a:rPr>
              <a:t>Plast</a:t>
            </a:r>
            <a:r>
              <a:rPr lang="en-US" sz="1400" dirty="0">
                <a:solidFill>
                  <a:srgbClr val="000000"/>
                </a:solidFill>
                <a:latin typeface="NewBaskerville-Bold"/>
              </a:rPr>
              <a:t> Recon Surg. 2004:114:5,1313.</a:t>
            </a:r>
            <a:endParaRPr lang="en-US" sz="1100" i="1" dirty="0">
              <a:solidFill>
                <a:srgbClr val="000000"/>
              </a:solidFill>
              <a:latin typeface="NewBaskerville-Italic"/>
            </a:endParaRPr>
          </a:p>
        </p:txBody>
      </p:sp>
      <p:pic>
        <p:nvPicPr>
          <p:cNvPr id="10" name="Content Placeholder 5">
            <a:extLst>
              <a:ext uri="{FF2B5EF4-FFF2-40B4-BE49-F238E27FC236}">
                <a16:creationId xmlns:a16="http://schemas.microsoft.com/office/drawing/2014/main" id="{8E1E0578-BDA5-446B-997A-A889849F7D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6450" y="1153756"/>
            <a:ext cx="2880324" cy="5414808"/>
          </a:xfrm>
          <a:prstGeom prst="rect">
            <a:avLst/>
          </a:prstGeom>
        </p:spPr>
      </p:pic>
      <p:pic>
        <p:nvPicPr>
          <p:cNvPr id="12" name="Content Placeholder 5">
            <a:extLst>
              <a:ext uri="{FF2B5EF4-FFF2-40B4-BE49-F238E27FC236}">
                <a16:creationId xmlns:a16="http://schemas.microsoft.com/office/drawing/2014/main" id="{229D7C5F-E0FC-4961-8520-1C8F6C5D39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4537243" y="1153756"/>
            <a:ext cx="7240425" cy="5407607"/>
          </a:xfrm>
          <a:prstGeom prst="rect">
            <a:avLst/>
          </a:prstGeom>
        </p:spPr>
      </p:pic>
    </p:spTree>
    <p:extLst>
      <p:ext uri="{BB962C8B-B14F-4D97-AF65-F5344CB8AC3E}">
        <p14:creationId xmlns:p14="http://schemas.microsoft.com/office/powerpoint/2010/main" val="411557115"/>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C179-09F1-46EC-A3E4-30DEB1E20528}"/>
              </a:ext>
            </a:extLst>
          </p:cNvPr>
          <p:cNvSpPr>
            <a:spLocks noGrp="1"/>
          </p:cNvSpPr>
          <p:nvPr>
            <p:ph type="title"/>
          </p:nvPr>
        </p:nvSpPr>
        <p:spPr>
          <a:xfrm>
            <a:off x="442263" y="212436"/>
            <a:ext cx="2531525" cy="758952"/>
          </a:xfrm>
        </p:spPr>
        <p:txBody>
          <a:bodyPr>
            <a:normAutofit fontScale="90000"/>
          </a:bodyPr>
          <a:lstStyle/>
          <a:p>
            <a:r>
              <a:rPr lang="en-US" dirty="0"/>
              <a:t>Inferior Drift of Scar, </a:t>
            </a:r>
            <a:br>
              <a:rPr lang="en-US" dirty="0"/>
            </a:br>
            <a:br>
              <a:rPr lang="en-US" dirty="0"/>
            </a:br>
            <a:r>
              <a:rPr lang="en-US" dirty="0"/>
              <a:t>Saddlebags, </a:t>
            </a:r>
            <a:br>
              <a:rPr lang="en-US" dirty="0"/>
            </a:br>
            <a:br>
              <a:rPr lang="en-US" dirty="0"/>
            </a:br>
            <a:r>
              <a:rPr lang="en-US" dirty="0"/>
              <a:t>Lateral gluteal Depressions, </a:t>
            </a:r>
            <a:br>
              <a:rPr lang="en-US" dirty="0"/>
            </a:br>
            <a:br>
              <a:rPr lang="en-US" dirty="0"/>
            </a:br>
            <a:r>
              <a:rPr lang="en-US" dirty="0"/>
              <a:t>Elongated Gluteal Cleft</a:t>
            </a:r>
          </a:p>
        </p:txBody>
      </p:sp>
      <p:pic>
        <p:nvPicPr>
          <p:cNvPr id="6" name="Content Placeholder 5">
            <a:extLst>
              <a:ext uri="{FF2B5EF4-FFF2-40B4-BE49-F238E27FC236}">
                <a16:creationId xmlns:a16="http://schemas.microsoft.com/office/drawing/2014/main" id="{203C3BA8-2141-41FB-8FAE-DE6E8A8CC3C8}"/>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2965986" y="580445"/>
            <a:ext cx="8966632" cy="5971029"/>
          </a:xfrm>
        </p:spPr>
      </p:pic>
      <p:sp>
        <p:nvSpPr>
          <p:cNvPr id="7" name="TextBox 6">
            <a:extLst>
              <a:ext uri="{FF2B5EF4-FFF2-40B4-BE49-F238E27FC236}">
                <a16:creationId xmlns:a16="http://schemas.microsoft.com/office/drawing/2014/main" id="{42FD79C2-C664-444F-B3F9-F5C7E5B08F55}"/>
              </a:ext>
            </a:extLst>
          </p:cNvPr>
          <p:cNvSpPr txBox="1"/>
          <p:nvPr/>
        </p:nvSpPr>
        <p:spPr>
          <a:xfrm>
            <a:off x="5527482" y="5815890"/>
            <a:ext cx="6858000" cy="461665"/>
          </a:xfrm>
          <a:prstGeom prst="rect">
            <a:avLst/>
          </a:prstGeom>
          <a:noFill/>
        </p:spPr>
        <p:txBody>
          <a:bodyPr vert="horz" wrap="square" rtlCol="0">
            <a:spAutoFit/>
          </a:bodyPr>
          <a:lstStyle/>
          <a:p>
            <a:pPr algn="ctr"/>
            <a:r>
              <a:rPr lang="en-US" sz="2400" dirty="0">
                <a:solidFill>
                  <a:srgbClr val="FFFFFF"/>
                </a:solidFill>
                <a:latin typeface="Georgia" panose="02040502050405020303" pitchFamily="18" charset="0"/>
              </a:rPr>
              <a:t>2 weeks    		 6 months</a:t>
            </a:r>
          </a:p>
        </p:txBody>
      </p:sp>
    </p:spTree>
    <p:extLst>
      <p:ext uri="{BB962C8B-B14F-4D97-AF65-F5344CB8AC3E}">
        <p14:creationId xmlns:p14="http://schemas.microsoft.com/office/powerpoint/2010/main" val="2084324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8" name="Rectangle 7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Freeform: Shape 9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5" name="Rectangle 3"/>
          <p:cNvSpPr>
            <a:spLocks noGrp="1" noChangeArrowheads="1"/>
          </p:cNvSpPr>
          <p:nvPr>
            <p:ph type="title"/>
          </p:nvPr>
        </p:nvSpPr>
        <p:spPr>
          <a:xfrm>
            <a:off x="7181723" y="609600"/>
            <a:ext cx="4512989" cy="2227730"/>
          </a:xfrm>
        </p:spPr>
        <p:txBody>
          <a:bodyPr anchor="ctr">
            <a:normAutofit/>
          </a:bodyPr>
          <a:lstStyle/>
          <a:p>
            <a:r>
              <a:rPr lang="en-US" altLang="en-US">
                <a:solidFill>
                  <a:srgbClr val="FFFFFF"/>
                </a:solidFill>
                <a:effectLst>
                  <a:outerShdw blurRad="38100" dist="38100" dir="2700000" algn="tl">
                    <a:srgbClr val="C0C0C0"/>
                  </a:outerShdw>
                </a:effectLst>
              </a:rPr>
              <a:t>Disclosure</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757251" y="1708976"/>
            <a:ext cx="3856774" cy="3528947"/>
          </a:xfrm>
          <a:prstGeom prst="rect">
            <a:avLst/>
          </a:prstGeom>
        </p:spPr>
      </p:pic>
      <p:sp>
        <p:nvSpPr>
          <p:cNvPr id="8199" name="Rectangle 7"/>
          <p:cNvSpPr>
            <a:spLocks noGrp="1" noChangeArrowheads="1"/>
          </p:cNvSpPr>
          <p:nvPr>
            <p:ph idx="1"/>
          </p:nvPr>
        </p:nvSpPr>
        <p:spPr>
          <a:xfrm>
            <a:off x="7181725" y="2837329"/>
            <a:ext cx="4512988" cy="3317938"/>
          </a:xfrm>
        </p:spPr>
        <p:txBody>
          <a:bodyPr anchor="t">
            <a:normAutofit/>
          </a:bodyPr>
          <a:lstStyle/>
          <a:p>
            <a:r>
              <a:rPr lang="en-US" altLang="en-US" dirty="0">
                <a:solidFill>
                  <a:srgbClr val="FFFFFF"/>
                </a:solidFill>
                <a:effectLst>
                  <a:outerShdw blurRad="38100" dist="38100" dir="2700000" algn="tl">
                    <a:srgbClr val="C0C0C0"/>
                  </a:outerShdw>
                </a:effectLst>
              </a:rPr>
              <a:t>Comprehensive Body Contouring</a:t>
            </a:r>
          </a:p>
          <a:p>
            <a:pPr lvl="1"/>
            <a:r>
              <a:rPr lang="en-US" altLang="en-US" dirty="0">
                <a:solidFill>
                  <a:srgbClr val="FFFFFF"/>
                </a:solidFill>
                <a:effectLst>
                  <a:outerShdw blurRad="38100" dist="38100" dir="2700000" algn="tl">
                    <a:srgbClr val="C0C0C0"/>
                  </a:outerShdw>
                </a:effectLst>
              </a:rPr>
              <a:t>Direct Flank excision pp. 68-72</a:t>
            </a:r>
          </a:p>
          <a:p>
            <a:r>
              <a:rPr lang="en-US" altLang="en-US" dirty="0">
                <a:solidFill>
                  <a:srgbClr val="FFFFFF"/>
                </a:solidFill>
                <a:effectLst>
                  <a:outerShdw blurRad="38100" dist="38100" dir="2700000" algn="tl">
                    <a:srgbClr val="C0C0C0"/>
                  </a:outerShdw>
                </a:effectLst>
              </a:rPr>
              <a:t>Paid instructor for </a:t>
            </a:r>
            <a:r>
              <a:rPr lang="en-US" altLang="en-US" dirty="0" err="1">
                <a:solidFill>
                  <a:srgbClr val="FFFFFF"/>
                </a:solidFill>
                <a:effectLst>
                  <a:outerShdw blurRad="38100" dist="38100" dir="2700000" algn="tl">
                    <a:srgbClr val="C0C0C0"/>
                  </a:outerShdw>
                </a:effectLst>
              </a:rPr>
              <a:t>InMode</a:t>
            </a:r>
            <a:endParaRPr lang="en-US" altLang="en-US" dirty="0">
              <a:solidFill>
                <a:srgbClr val="FFFFFF"/>
              </a:solidFill>
              <a:effectLst>
                <a:outerShdw blurRad="38100" dist="38100" dir="2700000" algn="tl">
                  <a:srgbClr val="C0C0C0"/>
                </a:outerShdw>
              </a:effectLst>
            </a:endParaRPr>
          </a:p>
          <a:p>
            <a:pPr lvl="1"/>
            <a:r>
              <a:rPr lang="en-US" altLang="en-US" dirty="0">
                <a:solidFill>
                  <a:srgbClr val="FFFFFF"/>
                </a:solidFill>
                <a:effectLst>
                  <a:outerShdw blurRad="38100" dist="38100" dir="2700000" algn="tl">
                    <a:srgbClr val="C0C0C0"/>
                  </a:outerShdw>
                </a:effectLst>
              </a:rPr>
              <a:t>2 lectures 2015-2016. $2,000</a:t>
            </a:r>
          </a:p>
          <a:p>
            <a:pPr lvl="1"/>
            <a:r>
              <a:rPr lang="en-US" altLang="en-US" dirty="0">
                <a:solidFill>
                  <a:srgbClr val="FFFFFF"/>
                </a:solidFill>
                <a:effectLst>
                  <a:outerShdw blurRad="38100" dist="38100" dir="2700000" algn="tl">
                    <a:srgbClr val="C0C0C0"/>
                  </a:outerShdw>
                </a:effectLst>
              </a:rPr>
              <a:t>Investigated RFAL </a:t>
            </a:r>
            <a:r>
              <a:rPr lang="en-US" altLang="en-US" dirty="0" err="1">
                <a:solidFill>
                  <a:srgbClr val="FFFFFF"/>
                </a:solidFill>
                <a:effectLst>
                  <a:outerShdw blurRad="38100" dist="38100" dir="2700000" algn="tl">
                    <a:srgbClr val="C0C0C0"/>
                  </a:outerShdw>
                </a:effectLst>
              </a:rPr>
              <a:t>BodyTite</a:t>
            </a:r>
            <a:r>
              <a:rPr lang="en-US" altLang="en-US" dirty="0">
                <a:solidFill>
                  <a:srgbClr val="FFFFFF"/>
                </a:solidFill>
                <a:effectLst>
                  <a:outerShdw blurRad="38100" dist="38100" dir="2700000" algn="tl">
                    <a:srgbClr val="C0C0C0"/>
                  </a:outerShdw>
                </a:effectLst>
              </a:rPr>
              <a:t> in 2012-14</a:t>
            </a:r>
          </a:p>
          <a:p>
            <a:pPr lvl="2"/>
            <a:r>
              <a:rPr lang="en-US" altLang="en-US" dirty="0">
                <a:solidFill>
                  <a:srgbClr val="FFFFFF"/>
                </a:solidFill>
                <a:effectLst>
                  <a:outerShdw blurRad="38100" dist="38100" dir="2700000" algn="tl">
                    <a:srgbClr val="C0C0C0"/>
                  </a:outerShdw>
                </a:effectLst>
              </a:rPr>
              <a:t>All expense paid for 20 patients</a:t>
            </a:r>
          </a:p>
        </p:txBody>
      </p:sp>
    </p:spTree>
    <p:extLst>
      <p:ext uri="{BB962C8B-B14F-4D97-AF65-F5344CB8AC3E}">
        <p14:creationId xmlns:p14="http://schemas.microsoft.com/office/powerpoint/2010/main" val="2586616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26F4A6-7E82-404D-84CA-B54EBD66BA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4946" y="745598"/>
            <a:ext cx="4150280" cy="5656570"/>
          </a:xfrm>
          <a:prstGeom prst="rect">
            <a:avLst/>
          </a:prstGeom>
        </p:spPr>
      </p:pic>
      <p:pic>
        <p:nvPicPr>
          <p:cNvPr id="7" name="Picture 6">
            <a:extLst>
              <a:ext uri="{FF2B5EF4-FFF2-40B4-BE49-F238E27FC236}">
                <a16:creationId xmlns:a16="http://schemas.microsoft.com/office/drawing/2014/main" id="{D24AE87B-0D35-4E6E-8B0E-53E7B351F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6776" y="758825"/>
            <a:ext cx="4150278" cy="5644078"/>
          </a:xfrm>
          <a:prstGeom prst="rect">
            <a:avLst/>
          </a:prstGeom>
        </p:spPr>
      </p:pic>
      <p:sp>
        <p:nvSpPr>
          <p:cNvPr id="8" name="Rectangle 7">
            <a:extLst>
              <a:ext uri="{FF2B5EF4-FFF2-40B4-BE49-F238E27FC236}">
                <a16:creationId xmlns:a16="http://schemas.microsoft.com/office/drawing/2014/main" id="{3A8185E0-1DE4-4D22-A66B-06BAEEB19701}"/>
              </a:ext>
            </a:extLst>
          </p:cNvPr>
          <p:cNvSpPr/>
          <p:nvPr/>
        </p:nvSpPr>
        <p:spPr>
          <a:xfrm>
            <a:off x="213064" y="79599"/>
            <a:ext cx="11978935" cy="569387"/>
          </a:xfrm>
          <a:prstGeom prst="rect">
            <a:avLst/>
          </a:prstGeom>
        </p:spPr>
        <p:txBody>
          <a:bodyPr wrap="square">
            <a:spAutoFit/>
          </a:bodyPr>
          <a:lstStyle/>
          <a:p>
            <a:endParaRPr lang="en-US" sz="1100" dirty="0">
              <a:latin typeface="Times New Roman" panose="02020603050405020304" pitchFamily="18" charset="0"/>
            </a:endParaRPr>
          </a:p>
          <a:p>
            <a:r>
              <a:rPr lang="en-US" sz="2000" dirty="0">
                <a:solidFill>
                  <a:srgbClr val="92D050"/>
                </a:solidFill>
                <a:latin typeface="Times New Roman" panose="02020603050405020304" pitchFamily="18" charset="0"/>
              </a:rPr>
              <a:t>Pascal JF, </a:t>
            </a:r>
            <a:r>
              <a:rPr lang="en-US" sz="2000" dirty="0" err="1">
                <a:solidFill>
                  <a:srgbClr val="92D050"/>
                </a:solidFill>
                <a:latin typeface="Times New Roman" panose="02020603050405020304" pitchFamily="18" charset="0"/>
              </a:rPr>
              <a:t>LeLouarn</a:t>
            </a:r>
            <a:r>
              <a:rPr lang="en-US" sz="2000" dirty="0">
                <a:solidFill>
                  <a:srgbClr val="92D050"/>
                </a:solidFill>
                <a:latin typeface="Times New Roman" panose="02020603050405020304" pitchFamily="18" charset="0"/>
              </a:rPr>
              <a:t> C, Remodeling </a:t>
            </a:r>
            <a:r>
              <a:rPr lang="en-US" sz="2000" dirty="0" err="1">
                <a:solidFill>
                  <a:srgbClr val="92D050"/>
                </a:solidFill>
                <a:latin typeface="Times New Roman" panose="02020603050405020304" pitchFamily="18" charset="0"/>
              </a:rPr>
              <a:t>Bodylift</a:t>
            </a:r>
            <a:r>
              <a:rPr lang="en-US" sz="2000" dirty="0">
                <a:solidFill>
                  <a:srgbClr val="92D050"/>
                </a:solidFill>
                <a:latin typeface="Times New Roman" panose="02020603050405020304" pitchFamily="18" charset="0"/>
              </a:rPr>
              <a:t> with High Lateral Tension. </a:t>
            </a:r>
            <a:r>
              <a:rPr lang="en-US" sz="2000" dirty="0" err="1">
                <a:solidFill>
                  <a:srgbClr val="92D050"/>
                </a:solidFill>
                <a:latin typeface="Times New Roman" panose="02020603050405020304" pitchFamily="18" charset="0"/>
              </a:rPr>
              <a:t>Aesth</a:t>
            </a:r>
            <a:r>
              <a:rPr lang="en-US" sz="2000" dirty="0">
                <a:solidFill>
                  <a:srgbClr val="92D050"/>
                </a:solidFill>
                <a:latin typeface="Times New Roman" panose="02020603050405020304" pitchFamily="18" charset="0"/>
              </a:rPr>
              <a:t>. </a:t>
            </a:r>
            <a:r>
              <a:rPr lang="en-US" sz="2000" dirty="0" err="1">
                <a:solidFill>
                  <a:srgbClr val="92D050"/>
                </a:solidFill>
                <a:latin typeface="Times New Roman" panose="02020603050405020304" pitchFamily="18" charset="0"/>
              </a:rPr>
              <a:t>Plast</a:t>
            </a:r>
            <a:r>
              <a:rPr lang="en-US" sz="2000" dirty="0">
                <a:solidFill>
                  <a:srgbClr val="92D050"/>
                </a:solidFill>
                <a:latin typeface="Times New Roman" panose="02020603050405020304" pitchFamily="18" charset="0"/>
              </a:rPr>
              <a:t> Surg. </a:t>
            </a:r>
            <a:r>
              <a:rPr lang="en-US" sz="2000" dirty="0">
                <a:solidFill>
                  <a:schemeClr val="bg1"/>
                </a:solidFill>
                <a:latin typeface="Times New Roman" panose="02020603050405020304" pitchFamily="18" charset="0"/>
              </a:rPr>
              <a:t>2002. 267.223-230</a:t>
            </a:r>
            <a:endParaRPr lang="en-US" sz="1050" baseline="30000" dirty="0">
              <a:solidFill>
                <a:schemeClr val="bg1"/>
              </a:solidFill>
              <a:latin typeface="Times New Roman" panose="02020603050405020304" pitchFamily="18" charset="0"/>
            </a:endParaRPr>
          </a:p>
        </p:txBody>
      </p:sp>
      <p:sp>
        <p:nvSpPr>
          <p:cNvPr id="2" name="TextBox 1">
            <a:extLst>
              <a:ext uri="{FF2B5EF4-FFF2-40B4-BE49-F238E27FC236}">
                <a16:creationId xmlns:a16="http://schemas.microsoft.com/office/drawing/2014/main" id="{FDCAF39D-455F-49F5-B3E8-1FA67CC7A968}"/>
              </a:ext>
            </a:extLst>
          </p:cNvPr>
          <p:cNvSpPr txBox="1"/>
          <p:nvPr/>
        </p:nvSpPr>
        <p:spPr>
          <a:xfrm>
            <a:off x="3804795" y="6378291"/>
            <a:ext cx="6983054" cy="400110"/>
          </a:xfrm>
          <a:prstGeom prst="rect">
            <a:avLst/>
          </a:prstGeom>
          <a:noFill/>
        </p:spPr>
        <p:txBody>
          <a:bodyPr wrap="square" rtlCol="0">
            <a:spAutoFit/>
          </a:bodyPr>
          <a:lstStyle/>
          <a:p>
            <a:r>
              <a:rPr lang="en-US" sz="2000" dirty="0">
                <a:solidFill>
                  <a:srgbClr val="92D050"/>
                </a:solidFill>
                <a:latin typeface="Dubai Medium" panose="020B0603030403030204" pitchFamily="34" charset="-78"/>
                <a:cs typeface="Dubai Medium" panose="020B0603030403030204" pitchFamily="34" charset="-78"/>
              </a:rPr>
              <a:t>Flank Deformity 2   Flank Grade 2</a:t>
            </a:r>
            <a:r>
              <a:rPr lang="en-US" sz="2000" dirty="0">
                <a:latin typeface="Dubai Medium" panose="020B0603030403030204" pitchFamily="34" charset="-78"/>
                <a:cs typeface="Dubai Medium" panose="020B0603030403030204" pitchFamily="34" charset="-78"/>
              </a:rPr>
              <a:t>			</a:t>
            </a:r>
          </a:p>
        </p:txBody>
      </p:sp>
    </p:spTree>
    <p:extLst>
      <p:ext uri="{BB962C8B-B14F-4D97-AF65-F5344CB8AC3E}">
        <p14:creationId xmlns:p14="http://schemas.microsoft.com/office/powerpoint/2010/main" val="3064632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2E2515D-08F5-40F1-A2ED-BD59356F5CCA}"/>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0" y="0"/>
            <a:ext cx="11068470" cy="6858000"/>
          </a:xfrm>
        </p:spPr>
      </p:pic>
      <p:sp>
        <p:nvSpPr>
          <p:cNvPr id="8" name="Rectangle 7">
            <a:extLst>
              <a:ext uri="{FF2B5EF4-FFF2-40B4-BE49-F238E27FC236}">
                <a16:creationId xmlns:a16="http://schemas.microsoft.com/office/drawing/2014/main" id="{3A8185E0-1DE4-4D22-A66B-06BAEEB19701}"/>
              </a:ext>
            </a:extLst>
          </p:cNvPr>
          <p:cNvSpPr/>
          <p:nvPr/>
        </p:nvSpPr>
        <p:spPr>
          <a:xfrm>
            <a:off x="1676400" y="97294"/>
            <a:ext cx="8839200" cy="692497"/>
          </a:xfrm>
          <a:prstGeom prst="rect">
            <a:avLst/>
          </a:prstGeom>
        </p:spPr>
        <p:txBody>
          <a:bodyPr wrap="square">
            <a:spAutoFit/>
          </a:bodyPr>
          <a:lstStyle/>
          <a:p>
            <a:endParaRPr lang="en-US" sz="1100" dirty="0">
              <a:latin typeface="Times New Roman" panose="02020603050405020304" pitchFamily="18" charset="0"/>
            </a:endParaRPr>
          </a:p>
          <a:p>
            <a:r>
              <a:rPr lang="en-US" sz="2800" b="1" dirty="0">
                <a:latin typeface="Times New Roman" panose="02020603050405020304" pitchFamily="18" charset="0"/>
              </a:rPr>
              <a:t>Jean François Pascal Course on  Buttock Lifting</a:t>
            </a:r>
            <a:endParaRPr lang="en-US" sz="1050" baseline="30000" dirty="0">
              <a:latin typeface="Times New Roman" panose="02020603050405020304" pitchFamily="18" charset="0"/>
            </a:endParaRPr>
          </a:p>
        </p:txBody>
      </p:sp>
      <p:sp>
        <p:nvSpPr>
          <p:cNvPr id="2" name="TextBox 1">
            <a:extLst>
              <a:ext uri="{FF2B5EF4-FFF2-40B4-BE49-F238E27FC236}">
                <a16:creationId xmlns:a16="http://schemas.microsoft.com/office/drawing/2014/main" id="{FDCAF39D-455F-49F5-B3E8-1FA67CC7A968}"/>
              </a:ext>
            </a:extLst>
          </p:cNvPr>
          <p:cNvSpPr txBox="1"/>
          <p:nvPr/>
        </p:nvSpPr>
        <p:spPr>
          <a:xfrm>
            <a:off x="3227746" y="6393673"/>
            <a:ext cx="6983054" cy="400110"/>
          </a:xfrm>
          <a:prstGeom prst="rect">
            <a:avLst/>
          </a:prstGeom>
          <a:noFill/>
        </p:spPr>
        <p:txBody>
          <a:bodyPr wrap="square" rtlCol="0">
            <a:spAutoFit/>
          </a:bodyPr>
          <a:lstStyle/>
          <a:p>
            <a:r>
              <a:rPr lang="en-US" sz="2000" dirty="0">
                <a:latin typeface="Dubai Medium" panose="020B0603030403030204" pitchFamily="34" charset="-78"/>
                <a:cs typeface="Dubai Medium" panose="020B0603030403030204" pitchFamily="34" charset="-78"/>
              </a:rPr>
              <a:t> 	</a:t>
            </a:r>
          </a:p>
        </p:txBody>
      </p:sp>
      <p:sp>
        <p:nvSpPr>
          <p:cNvPr id="3" name="Rectangle 2">
            <a:extLst>
              <a:ext uri="{FF2B5EF4-FFF2-40B4-BE49-F238E27FC236}">
                <a16:creationId xmlns:a16="http://schemas.microsoft.com/office/drawing/2014/main" id="{92F42A1B-ED40-4061-8C22-9C3F9A181C77}"/>
              </a:ext>
            </a:extLst>
          </p:cNvPr>
          <p:cNvSpPr/>
          <p:nvPr/>
        </p:nvSpPr>
        <p:spPr>
          <a:xfrm>
            <a:off x="4766944" y="678589"/>
            <a:ext cx="3904659" cy="461665"/>
          </a:xfrm>
          <a:prstGeom prst="rect">
            <a:avLst/>
          </a:prstGeom>
        </p:spPr>
        <p:txBody>
          <a:bodyPr wrap="none">
            <a:spAutoFit/>
          </a:bodyPr>
          <a:lstStyle/>
          <a:p>
            <a:r>
              <a:rPr lang="en-US" sz="2400" dirty="0">
                <a:latin typeface="Dubai Medium" panose="020B0603030403030204" pitchFamily="34" charset="-78"/>
                <a:cs typeface="Dubai Medium" panose="020B0603030403030204" pitchFamily="34" charset="-78"/>
              </a:rPr>
              <a:t>ASPS Meeting October, 2017</a:t>
            </a:r>
            <a:endParaRPr lang="en-US" sz="2400" dirty="0"/>
          </a:p>
        </p:txBody>
      </p:sp>
    </p:spTree>
    <p:extLst>
      <p:ext uri="{BB962C8B-B14F-4D97-AF65-F5344CB8AC3E}">
        <p14:creationId xmlns:p14="http://schemas.microsoft.com/office/powerpoint/2010/main" val="576421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4018" y="259202"/>
            <a:ext cx="3213181" cy="6339596"/>
          </a:xfrm>
          <a:prstGeom prst="rect">
            <a:avLst/>
          </a:prstGeom>
          <a:noFill/>
          <a:ln>
            <a:noFill/>
          </a:ln>
        </p:spPr>
      </p:pic>
      <p:sp>
        <p:nvSpPr>
          <p:cNvPr id="2" name="Title 1"/>
          <p:cNvSpPr>
            <a:spLocks noGrp="1"/>
          </p:cNvSpPr>
          <p:nvPr>
            <p:ph type="title"/>
          </p:nvPr>
        </p:nvSpPr>
        <p:spPr>
          <a:xfrm>
            <a:off x="194777" y="385272"/>
            <a:ext cx="9951087" cy="758952"/>
          </a:xfrm>
        </p:spPr>
        <p:txBody>
          <a:bodyPr>
            <a:noAutofit/>
          </a:bodyPr>
          <a:lstStyle/>
          <a:p>
            <a:pPr algn="l"/>
            <a:r>
              <a:rPr lang="en-US" sz="2800" dirty="0"/>
              <a:t>Circumferential Contouring of the Lower Trunk: Indications,</a:t>
            </a:r>
            <a:br>
              <a:rPr lang="en-US" sz="2800" dirty="0"/>
            </a:br>
            <a:r>
              <a:rPr lang="en-US" sz="2800" dirty="0"/>
              <a:t>Operative Techniques, and Outcomes—A Systematic Review*</a:t>
            </a:r>
          </a:p>
        </p:txBody>
      </p:sp>
      <p:sp>
        <p:nvSpPr>
          <p:cNvPr id="5" name="Rectangle 4"/>
          <p:cNvSpPr/>
          <p:nvPr/>
        </p:nvSpPr>
        <p:spPr>
          <a:xfrm>
            <a:off x="5383033" y="4696744"/>
            <a:ext cx="3986194" cy="733471"/>
          </a:xfrm>
          <a:prstGeom prst="rect">
            <a:avLst/>
          </a:prstGeom>
        </p:spPr>
        <p:txBody>
          <a:bodyPr wrap="square">
            <a:spAutoFit/>
          </a:bodyPr>
          <a:lstStyle/>
          <a:p>
            <a:pPr>
              <a:lnSpc>
                <a:spcPct val="107000"/>
              </a:lnSpc>
            </a:pPr>
            <a:r>
              <a:rPr lang="en-US" sz="1600" dirty="0">
                <a:latin typeface="KlgfgyAdvPTimes"/>
                <a:ea typeface="Calibri" panose="020F0502020204030204" pitchFamily="34" charset="0"/>
                <a:cs typeface="KlgfgyAdvPTimes"/>
              </a:rPr>
              <a:t>Skin patterns of belt lipectomy (</a:t>
            </a:r>
            <a:r>
              <a:rPr lang="en-US" sz="1600" dirty="0">
                <a:solidFill>
                  <a:schemeClr val="accent5"/>
                </a:solidFill>
                <a:latin typeface="RblgcsAdvPTimesI"/>
                <a:ea typeface="Calibri" panose="020F0502020204030204" pitchFamily="34" charset="0"/>
                <a:cs typeface="RblgcsAdvPTimesI"/>
              </a:rPr>
              <a:t>red markings</a:t>
            </a:r>
            <a:r>
              <a:rPr lang="en-US" sz="1600" dirty="0">
                <a:latin typeface="KlgfgyAdvPTimes"/>
                <a:ea typeface="Calibri" panose="020F0502020204030204" pitchFamily="34" charset="0"/>
                <a:cs typeface="KlgfgyAdvPTimes"/>
              </a:rPr>
              <a:t>) and lower body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KlgfgyAdvPTimes"/>
                <a:ea typeface="Calibri" panose="020F0502020204030204" pitchFamily="34" charset="0"/>
                <a:cs typeface="KlgfgyAdvPTimes"/>
              </a:rPr>
              <a:t>lift (</a:t>
            </a:r>
            <a:r>
              <a:rPr lang="en-US" sz="1600" dirty="0">
                <a:solidFill>
                  <a:srgbClr val="0070C0"/>
                </a:solidFill>
                <a:latin typeface="RblgcsAdvPTimesI"/>
                <a:ea typeface="Calibri" panose="020F0502020204030204" pitchFamily="34" charset="0"/>
                <a:cs typeface="RblgcsAdvPTimesI"/>
              </a:rPr>
              <a:t>blue markings</a:t>
            </a:r>
            <a:r>
              <a:rPr lang="en-US" sz="1600" dirty="0">
                <a:latin typeface="KlgfgyAdvPTimes"/>
                <a:ea typeface="Calibri" panose="020F0502020204030204" pitchFamily="34" charset="0"/>
                <a:cs typeface="KlgfgyAdvPTimes"/>
              </a:rPr>
              <a:t>).</a:t>
            </a:r>
            <a:r>
              <a:rPr lang="en-US" sz="1400" dirty="0">
                <a:latin typeface="KlgfgyAdvPTimes"/>
                <a:ea typeface="Calibri" panose="020F0502020204030204" pitchFamily="34" charset="0"/>
                <a:cs typeface="KlgfgyAdvPTimes"/>
              </a:rPr>
              <a:t> </a:t>
            </a:r>
            <a:endParaRPr lang="en-US" sz="1600" dirty="0"/>
          </a:p>
        </p:txBody>
      </p:sp>
      <p:sp>
        <p:nvSpPr>
          <p:cNvPr id="6" name="TextBox 5"/>
          <p:cNvSpPr txBox="1"/>
          <p:nvPr/>
        </p:nvSpPr>
        <p:spPr>
          <a:xfrm>
            <a:off x="715678" y="5814723"/>
            <a:ext cx="6591571" cy="646331"/>
          </a:xfrm>
          <a:prstGeom prst="rect">
            <a:avLst/>
          </a:prstGeom>
          <a:noFill/>
        </p:spPr>
        <p:txBody>
          <a:bodyPr wrap="square" rtlCol="0">
            <a:spAutoFit/>
          </a:bodyPr>
          <a:lstStyle/>
          <a:p>
            <a:r>
              <a:rPr lang="en-US" dirty="0"/>
              <a:t>*</a:t>
            </a:r>
            <a:r>
              <a:rPr lang="en-US" dirty="0" err="1"/>
              <a:t>Carloni</a:t>
            </a:r>
            <a:r>
              <a:rPr lang="en-US" dirty="0"/>
              <a:t> R, De </a:t>
            </a:r>
            <a:r>
              <a:rPr lang="en-US" dirty="0" err="1"/>
              <a:t>Runz</a:t>
            </a:r>
            <a:r>
              <a:rPr lang="en-US" dirty="0"/>
              <a:t>, S, </a:t>
            </a:r>
            <a:r>
              <a:rPr lang="en-US" dirty="0" err="1"/>
              <a:t>Chaput</a:t>
            </a:r>
            <a:r>
              <a:rPr lang="en-US" dirty="0"/>
              <a:t> B, </a:t>
            </a:r>
            <a:r>
              <a:rPr lang="en-US" dirty="0" err="1"/>
              <a:t>Herlin</a:t>
            </a:r>
            <a:r>
              <a:rPr lang="en-US" dirty="0"/>
              <a:t> C, Girard P, </a:t>
            </a:r>
            <a:r>
              <a:rPr lang="en-US" dirty="0" err="1"/>
              <a:t>Watier</a:t>
            </a:r>
            <a:r>
              <a:rPr lang="en-US" dirty="0"/>
              <a:t> E, </a:t>
            </a:r>
            <a:r>
              <a:rPr lang="en-US" dirty="0" err="1"/>
              <a:t>Bertheuil</a:t>
            </a:r>
            <a:r>
              <a:rPr lang="en-US" dirty="0"/>
              <a:t> N,  </a:t>
            </a:r>
            <a:r>
              <a:rPr lang="en-US" dirty="0" err="1"/>
              <a:t>Aesth</a:t>
            </a:r>
            <a:r>
              <a:rPr lang="en-US" dirty="0"/>
              <a:t> </a:t>
            </a:r>
            <a:r>
              <a:rPr lang="en-US" dirty="0" err="1"/>
              <a:t>Plast</a:t>
            </a:r>
            <a:r>
              <a:rPr lang="en-US" dirty="0"/>
              <a:t> </a:t>
            </a:r>
            <a:r>
              <a:rPr lang="en-US" dirty="0" err="1"/>
              <a:t>Surg</a:t>
            </a:r>
            <a:r>
              <a:rPr lang="en-US" dirty="0"/>
              <a:t> (2016) 40:652–668</a:t>
            </a:r>
          </a:p>
        </p:txBody>
      </p:sp>
      <p:sp>
        <p:nvSpPr>
          <p:cNvPr id="8" name="TextBox 7"/>
          <p:cNvSpPr txBox="1"/>
          <p:nvPr/>
        </p:nvSpPr>
        <p:spPr>
          <a:xfrm>
            <a:off x="819853" y="1639858"/>
            <a:ext cx="7081151"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PRISMA Criteria: 42 articles and 1748 operations</a:t>
            </a:r>
          </a:p>
          <a:p>
            <a:pPr marL="285750" indent="-285750">
              <a:buFont typeface="Arial" panose="020B0604020202020204" pitchFamily="34" charset="0"/>
              <a:buChar char="•"/>
            </a:pPr>
            <a:r>
              <a:rPr lang="en-US" sz="2000" b="1" dirty="0"/>
              <a:t>Belt lipectomy</a:t>
            </a:r>
            <a:r>
              <a:rPr lang="en-US" sz="2000" dirty="0"/>
              <a:t>: posterior scar at the waistline and better correction of hip, back rolls. </a:t>
            </a:r>
          </a:p>
          <a:p>
            <a:pPr marL="285750" indent="-285750">
              <a:buFont typeface="Arial" panose="020B0604020202020204" pitchFamily="34" charset="0"/>
              <a:buChar char="•"/>
            </a:pPr>
            <a:r>
              <a:rPr lang="en-US" sz="2000" b="1" dirty="0"/>
              <a:t>LBL</a:t>
            </a:r>
            <a:r>
              <a:rPr lang="en-US" sz="2000" dirty="0"/>
              <a:t> more effective on buttock and lateral thigh ptosis. </a:t>
            </a:r>
          </a:p>
          <a:p>
            <a:pPr marL="285750" indent="-285750">
              <a:buFont typeface="Arial" panose="020B0604020202020204" pitchFamily="34" charset="0"/>
              <a:buChar char="•"/>
            </a:pPr>
            <a:r>
              <a:rPr lang="en-US" sz="2000" dirty="0"/>
              <a:t>Wound dehiscence </a:t>
            </a:r>
          </a:p>
          <a:p>
            <a:pPr marL="285750" indent="-285750">
              <a:buFont typeface="Arial" panose="020B0604020202020204" pitchFamily="34" charset="0"/>
              <a:buChar char="•"/>
            </a:pPr>
            <a:r>
              <a:rPr lang="en-US" sz="2000" dirty="0"/>
              <a:t>Median </a:t>
            </a:r>
            <a:r>
              <a:rPr lang="en-US" sz="2000" b="1" dirty="0"/>
              <a:t>complication: 37 % </a:t>
            </a:r>
            <a:r>
              <a:rPr lang="en-US" sz="2000" dirty="0"/>
              <a:t>(27-46%) </a:t>
            </a:r>
          </a:p>
          <a:p>
            <a:pPr marL="285750" indent="-285750">
              <a:buFont typeface="Arial" panose="020B0604020202020204" pitchFamily="34" charset="0"/>
              <a:buChar char="•"/>
            </a:pPr>
            <a:r>
              <a:rPr lang="en-US" sz="2000" dirty="0"/>
              <a:t>High patient satisfaction</a:t>
            </a:r>
          </a:p>
          <a:p>
            <a:pPr marL="285750" indent="-285750">
              <a:buFont typeface="Arial" panose="020B0604020202020204" pitchFamily="34" charset="0"/>
              <a:buChar char="•"/>
            </a:pPr>
            <a:r>
              <a:rPr lang="en-US" sz="2000" b="1" dirty="0"/>
              <a:t>Benefit </a:t>
            </a:r>
            <a:r>
              <a:rPr lang="en-US" sz="2000" dirty="0"/>
              <a:t>is mainly </a:t>
            </a:r>
            <a:r>
              <a:rPr lang="en-US" sz="2000" b="1" dirty="0"/>
              <a:t>functional, not esthetic</a:t>
            </a:r>
            <a:endParaRPr lang="en-US" b="1" dirty="0"/>
          </a:p>
          <a:p>
            <a:pPr marL="285750" indent="-285750">
              <a:buFont typeface="Arial" panose="020B0604020202020204" pitchFamily="34" charset="0"/>
              <a:buChar char="•"/>
            </a:pPr>
            <a:r>
              <a:rPr lang="en-US" sz="2000" b="1" dirty="0"/>
              <a:t>No guidelines for indications and contraindications</a:t>
            </a:r>
          </a:p>
          <a:p>
            <a:pPr marL="285750" indent="-285750">
              <a:buFont typeface="Arial" panose="020B0604020202020204" pitchFamily="34" charset="0"/>
              <a:buChar char="•"/>
            </a:pPr>
            <a:r>
              <a:rPr lang="en-US" sz="2000" dirty="0"/>
              <a:t>Better Quality studies</a:t>
            </a:r>
          </a:p>
        </p:txBody>
      </p:sp>
    </p:spTree>
    <p:extLst>
      <p:ext uri="{BB962C8B-B14F-4D97-AF65-F5344CB8AC3E}">
        <p14:creationId xmlns:p14="http://schemas.microsoft.com/office/powerpoint/2010/main" val="4012359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title"/>
          </p:nvPr>
        </p:nvSpPr>
        <p:spPr>
          <a:xfrm>
            <a:off x="1633367" y="172797"/>
            <a:ext cx="8534400" cy="758952"/>
          </a:xfrm>
          <a:ln>
            <a:noFill/>
          </a:ln>
          <a:effectLst>
            <a:outerShdw blurRad="44450" dist="27940" dir="5400000" algn="ctr">
              <a:srgbClr val="000000">
                <a:alpha val="32000"/>
              </a:srgbClr>
            </a:outerShdw>
          </a:effectLst>
        </p:spPr>
        <p:txBody>
          <a:bodyPr>
            <a:normAutofit fontScale="90000"/>
            <a:scene3d>
              <a:camera prst="orthographicFront"/>
              <a:lightRig rig="threePt" dir="t"/>
            </a:scene3d>
            <a:sp3d extrusionH="57150">
              <a:bevelT w="38100" h="38100"/>
            </a:sp3d>
          </a:bodyPr>
          <a:lstStyle/>
          <a:p>
            <a:pPr>
              <a:defRPr/>
            </a:pPr>
            <a:r>
              <a:rPr lang="en-US" sz="6000" b="1" dirty="0"/>
              <a:t>Oblique </a:t>
            </a:r>
            <a:r>
              <a:rPr lang="en-US" sz="6000" b="1" dirty="0" err="1"/>
              <a:t>Flankplasty</a:t>
            </a:r>
            <a:br>
              <a:rPr lang="en-US" sz="6600" dirty="0"/>
            </a:br>
            <a:r>
              <a:rPr lang="en-US" sz="6600" dirty="0"/>
              <a:t>.</a:t>
            </a:r>
          </a:p>
        </p:txBody>
      </p:sp>
      <p:sp>
        <p:nvSpPr>
          <p:cNvPr id="8" name="Text Placeholder 7"/>
          <p:cNvSpPr>
            <a:spLocks noGrp="1"/>
          </p:cNvSpPr>
          <p:nvPr>
            <p:ph type="body" sz="half" idx="1"/>
          </p:nvPr>
        </p:nvSpPr>
        <p:spPr>
          <a:xfrm>
            <a:off x="654335" y="1300187"/>
            <a:ext cx="9146895" cy="5658506"/>
          </a:xfrm>
        </p:spPr>
        <p:txBody>
          <a:bodyPr>
            <a:normAutofit lnSpcReduction="10000"/>
          </a:bodyPr>
          <a:lstStyle/>
          <a:p>
            <a:r>
              <a:rPr lang="en-US" sz="2400" dirty="0"/>
              <a:t>Oblique excision between Costal Margin and Iliac Crest</a:t>
            </a:r>
          </a:p>
          <a:p>
            <a:r>
              <a:rPr lang="en-US" sz="2400" dirty="0"/>
              <a:t>Variable Adipose Retention along Iliac crests</a:t>
            </a:r>
          </a:p>
          <a:p>
            <a:r>
              <a:rPr lang="en-US" sz="2400" dirty="0"/>
              <a:t>Muscular Fascia</a:t>
            </a:r>
          </a:p>
          <a:p>
            <a:r>
              <a:rPr lang="en-US" sz="2400" dirty="0"/>
              <a:t>#2 Barb Suture</a:t>
            </a:r>
          </a:p>
          <a:p>
            <a:r>
              <a:rPr lang="en-US" sz="2400" dirty="0"/>
              <a:t>Superficial SFS</a:t>
            </a:r>
          </a:p>
          <a:p>
            <a:r>
              <a:rPr lang="en-US" sz="2400" dirty="0"/>
              <a:t>2-0 Barb Suture</a:t>
            </a:r>
          </a:p>
          <a:p>
            <a:r>
              <a:rPr lang="en-US" sz="2400" dirty="0"/>
              <a:t>Rotate Buttocks</a:t>
            </a:r>
          </a:p>
          <a:p>
            <a:r>
              <a:rPr lang="en-US" sz="2400" dirty="0"/>
              <a:t>Narrow Waist</a:t>
            </a:r>
          </a:p>
          <a:p>
            <a:r>
              <a:rPr lang="en-US" sz="2400" dirty="0"/>
              <a:t>Transition</a:t>
            </a:r>
          </a:p>
          <a:p>
            <a:r>
              <a:rPr lang="en-US" sz="2400" dirty="0"/>
              <a:t>Buttock </a:t>
            </a:r>
            <a:r>
              <a:rPr lang="en-US" sz="2400" dirty="0" err="1"/>
              <a:t>Lipofil</a:t>
            </a:r>
            <a:endParaRPr lang="en-US" sz="2400" dirty="0"/>
          </a:p>
          <a:p>
            <a:endParaRPr lang="en-US" dirty="0"/>
          </a:p>
          <a:p>
            <a:pPr marL="0" indent="0">
              <a:buNone/>
            </a:pPr>
            <a:r>
              <a:rPr lang="en-US" dirty="0"/>
              <a:t> </a:t>
            </a:r>
          </a:p>
        </p:txBody>
      </p:sp>
      <p:sp>
        <p:nvSpPr>
          <p:cNvPr id="9" name="Content Placeholder 8"/>
          <p:cNvSpPr>
            <a:spLocks noGrp="1"/>
          </p:cNvSpPr>
          <p:nvPr>
            <p:ph sz="half" idx="2"/>
          </p:nvPr>
        </p:nvSpPr>
        <p:spPr>
          <a:xfrm>
            <a:off x="10999189" y="1300187"/>
            <a:ext cx="279144" cy="4598988"/>
          </a:xfrm>
        </p:spPr>
        <p:txBody>
          <a:bodyPr/>
          <a:lstStyle/>
          <a:p>
            <a:pPr marL="0" indent="0">
              <a:buNone/>
            </a:pPr>
            <a:endParaRPr lang="en-US" dirty="0"/>
          </a:p>
        </p:txBody>
      </p:sp>
      <p:sp>
        <p:nvSpPr>
          <p:cNvPr id="4101" name="Text Box 5"/>
          <p:cNvSpPr txBox="1">
            <a:spLocks noChangeArrowheads="1"/>
          </p:cNvSpPr>
          <p:nvPr/>
        </p:nvSpPr>
        <p:spPr bwMode="auto">
          <a:xfrm>
            <a:off x="2164321" y="5315681"/>
            <a:ext cx="5257801" cy="884238"/>
          </a:xfrm>
          <a:prstGeom prst="rect">
            <a:avLst/>
          </a:prstGeom>
          <a:noFill/>
          <a:ln w="9525">
            <a:noFill/>
            <a:miter lim="800000"/>
            <a:headEnd/>
            <a:tailEnd/>
          </a:ln>
        </p:spPr>
        <p:txBody>
          <a:bodyPr wrap="square">
            <a:spAutoFit/>
          </a:bodyPr>
          <a:lstStyle/>
          <a:p>
            <a:pPr eaLnBrk="0" hangingPunct="0"/>
            <a:endParaRPr lang="en-US" sz="2800" b="1">
              <a:latin typeface="Arial" charset="0"/>
            </a:endParaRPr>
          </a:p>
          <a:p>
            <a:pPr eaLnBrk="0" hangingPunct="0"/>
            <a:endParaRPr lang="en-US" sz="2400" i="1">
              <a:latin typeface="Arial" charset="0"/>
            </a:endParaRPr>
          </a:p>
        </p:txBody>
      </p:sp>
      <p:sp>
        <p:nvSpPr>
          <p:cNvPr id="4102" name="Text Box 6"/>
          <p:cNvSpPr txBox="1">
            <a:spLocks noChangeArrowheads="1"/>
          </p:cNvSpPr>
          <p:nvPr/>
        </p:nvSpPr>
        <p:spPr bwMode="auto">
          <a:xfrm>
            <a:off x="8747125" y="168275"/>
            <a:ext cx="184150" cy="579438"/>
          </a:xfrm>
          <a:prstGeom prst="rect">
            <a:avLst/>
          </a:prstGeom>
          <a:noFill/>
          <a:ln w="38100" algn="ctr">
            <a:noFill/>
            <a:miter lim="800000"/>
            <a:headEnd/>
            <a:tailEnd/>
          </a:ln>
        </p:spPr>
        <p:txBody>
          <a:bodyPr wrap="none">
            <a:spAutoFit/>
          </a:bodyPr>
          <a:lstStyle/>
          <a:p>
            <a:pPr eaLnBrk="0" hangingPunct="0"/>
            <a:endParaRPr lang="en-US" sz="3200">
              <a:latin typeface="Arial" charset="0"/>
            </a:endParaRPr>
          </a:p>
        </p:txBody>
      </p:sp>
      <p:sp>
        <p:nvSpPr>
          <p:cNvPr id="4103" name="Text Box 7"/>
          <p:cNvSpPr txBox="1">
            <a:spLocks noChangeArrowheads="1"/>
          </p:cNvSpPr>
          <p:nvPr/>
        </p:nvSpPr>
        <p:spPr bwMode="auto">
          <a:xfrm>
            <a:off x="2044529" y="6020266"/>
            <a:ext cx="8123238" cy="396875"/>
          </a:xfrm>
          <a:prstGeom prst="rect">
            <a:avLst/>
          </a:prstGeom>
          <a:noFill/>
          <a:ln w="9525">
            <a:noFill/>
            <a:miter lim="800000"/>
            <a:headEnd/>
            <a:tailEnd/>
          </a:ln>
        </p:spPr>
        <p:txBody>
          <a:bodyPr>
            <a:spAutoFit/>
          </a:bodyPr>
          <a:lstStyle/>
          <a:p>
            <a:pPr eaLnBrk="0" hangingPunct="0"/>
            <a:endParaRPr lang="en-US" sz="2000" b="1" dirty="0">
              <a:latin typeface="Arial" charset="0"/>
            </a:endParaRPr>
          </a:p>
        </p:txBody>
      </p:sp>
      <p:sp>
        <p:nvSpPr>
          <p:cNvPr id="4106" name="Rectangle 10"/>
          <p:cNvSpPr>
            <a:spLocks noChangeArrowheads="1"/>
          </p:cNvSpPr>
          <p:nvPr/>
        </p:nvSpPr>
        <p:spPr bwMode="auto">
          <a:xfrm>
            <a:off x="3886200" y="6273800"/>
            <a:ext cx="6781800" cy="584200"/>
          </a:xfrm>
          <a:prstGeom prst="rect">
            <a:avLst/>
          </a:prstGeom>
          <a:noFill/>
          <a:ln w="9525">
            <a:noFill/>
            <a:miter lim="800000"/>
            <a:headEnd/>
            <a:tailEnd/>
          </a:ln>
        </p:spPr>
        <p:txBody>
          <a:bodyPr>
            <a:spAutoFit/>
          </a:bodyPr>
          <a:lstStyle/>
          <a:p>
            <a:pPr eaLnBrk="0" hangingPunct="0"/>
            <a:endParaRPr lang="en-US" sz="3200"/>
          </a:p>
        </p:txBody>
      </p:sp>
      <p:sp>
        <p:nvSpPr>
          <p:cNvPr id="2" name="Rectangle 1"/>
          <p:cNvSpPr/>
          <p:nvPr/>
        </p:nvSpPr>
        <p:spPr>
          <a:xfrm rot="20833856">
            <a:off x="5898695" y="3593769"/>
            <a:ext cx="1246328" cy="2646878"/>
          </a:xfrm>
          <a:prstGeom prst="rect">
            <a:avLst/>
          </a:prstGeom>
        </p:spPr>
        <p:txBody>
          <a:bodyPr wrap="square">
            <a:spAutoFit/>
          </a:bodyPr>
          <a:lstStyle/>
          <a:p>
            <a:endParaRPr lang="en-US" sz="16600" b="1" i="1" dirty="0">
              <a:solidFill>
                <a:srgbClr val="FFFF00"/>
              </a:solidFill>
              <a:latin typeface="Century Gothic" pitchFamily="34" charset="0"/>
            </a:endParaRPr>
          </a:p>
        </p:txBody>
      </p:sp>
      <p:sp>
        <p:nvSpPr>
          <p:cNvPr id="3" name="TextBox 2"/>
          <p:cNvSpPr txBox="1"/>
          <p:nvPr/>
        </p:nvSpPr>
        <p:spPr>
          <a:xfrm>
            <a:off x="3938125" y="3828707"/>
            <a:ext cx="184731" cy="523220"/>
          </a:xfrm>
          <a:prstGeom prst="rect">
            <a:avLst/>
          </a:prstGeom>
          <a:noFill/>
        </p:spPr>
        <p:txBody>
          <a:bodyPr wrap="none" rtlCol="0">
            <a:spAutoFit/>
          </a:bodyPr>
          <a:lstStyle/>
          <a:p>
            <a:endParaRPr lang="en-US" sz="2800" dirty="0">
              <a:latin typeface="Engravers MT" pitchFamily="18" charset="0"/>
            </a:endParaRPr>
          </a:p>
        </p:txBody>
      </p:sp>
      <p:sp>
        <p:nvSpPr>
          <p:cNvPr id="4" name="TextBox 3"/>
          <p:cNvSpPr txBox="1"/>
          <p:nvPr/>
        </p:nvSpPr>
        <p:spPr>
          <a:xfrm>
            <a:off x="4122856" y="5686761"/>
            <a:ext cx="184731" cy="461665"/>
          </a:xfrm>
          <a:prstGeom prst="rect">
            <a:avLst/>
          </a:prstGeom>
          <a:noFill/>
        </p:spPr>
        <p:txBody>
          <a:bodyPr wrap="none" rtlCol="0">
            <a:spAutoFit/>
          </a:bodyPr>
          <a:lstStyle/>
          <a:p>
            <a:endParaRPr lang="en-US" sz="2400" b="1" dirty="0">
              <a:solidFill>
                <a:srgbClr val="FFFF00"/>
              </a:solidFill>
            </a:endParaRPr>
          </a:p>
        </p:txBody>
      </p:sp>
      <p:sp>
        <p:nvSpPr>
          <p:cNvPr id="5" name="TextBox 4"/>
          <p:cNvSpPr txBox="1"/>
          <p:nvPr/>
        </p:nvSpPr>
        <p:spPr>
          <a:xfrm rot="1359443">
            <a:off x="5855243" y="3890262"/>
            <a:ext cx="184731" cy="400110"/>
          </a:xfrm>
          <a:prstGeom prst="rect">
            <a:avLst/>
          </a:prstGeom>
          <a:noFill/>
        </p:spPr>
        <p:txBody>
          <a:bodyPr wrap="none" rtlCol="0">
            <a:spAutoFit/>
          </a:bodyPr>
          <a:lstStyle/>
          <a:p>
            <a:endParaRPr lang="en-US" sz="2000" b="1" dirty="0">
              <a:solidFill>
                <a:srgbClr val="FFFF00"/>
              </a:solidFill>
            </a:endParaRPr>
          </a:p>
        </p:txBody>
      </p:sp>
      <p:sp>
        <p:nvSpPr>
          <p:cNvPr id="6" name="TextBox 5"/>
          <p:cNvSpPr txBox="1"/>
          <p:nvPr/>
        </p:nvSpPr>
        <p:spPr>
          <a:xfrm>
            <a:off x="4213091" y="4916846"/>
            <a:ext cx="184731" cy="400110"/>
          </a:xfrm>
          <a:prstGeom prst="rect">
            <a:avLst/>
          </a:prstGeom>
          <a:noFill/>
        </p:spPr>
        <p:txBody>
          <a:bodyPr wrap="none" rtlCol="0">
            <a:spAutoFit/>
          </a:bodyPr>
          <a:lstStyle/>
          <a:p>
            <a:endParaRPr lang="en-US" sz="2000" b="1" dirty="0">
              <a:solidFill>
                <a:srgbClr val="FFFF00"/>
              </a:solidFill>
            </a:endParaRPr>
          </a:p>
        </p:txBody>
      </p:sp>
      <p:sp>
        <p:nvSpPr>
          <p:cNvPr id="7" name="Rectangle 6"/>
          <p:cNvSpPr/>
          <p:nvPr/>
        </p:nvSpPr>
        <p:spPr>
          <a:xfrm rot="19873921">
            <a:off x="8694838" y="4502250"/>
            <a:ext cx="184731" cy="369332"/>
          </a:xfrm>
          <a:prstGeom prst="rect">
            <a:avLst/>
          </a:prstGeom>
        </p:spPr>
        <p:txBody>
          <a:bodyPr wrap="none">
            <a:spAutoFit/>
          </a:bodyPr>
          <a:lstStyle/>
          <a:p>
            <a:endParaRPr lang="en-US" b="1" dirty="0">
              <a:solidFill>
                <a:srgbClr val="FFFF00"/>
              </a:solidFill>
            </a:endParaRPr>
          </a:p>
        </p:txBody>
      </p:sp>
      <p:pic>
        <p:nvPicPr>
          <p:cNvPr id="17" name="Content Placeholder 5">
            <a:extLst>
              <a:ext uri="{FF2B5EF4-FFF2-40B4-BE49-F238E27FC236}">
                <a16:creationId xmlns:a16="http://schemas.microsoft.com/office/drawing/2014/main" id="{573B6199-A114-4445-9947-5F808ADD7F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8402" y="2163299"/>
            <a:ext cx="3190653" cy="45219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0" name="Arrow: Curved Up 19">
            <a:extLst>
              <a:ext uri="{FF2B5EF4-FFF2-40B4-BE49-F238E27FC236}">
                <a16:creationId xmlns:a16="http://schemas.microsoft.com/office/drawing/2014/main" id="{91B50D72-CC93-4486-AA17-9E0BC34ECE15}"/>
              </a:ext>
            </a:extLst>
          </p:cNvPr>
          <p:cNvSpPr/>
          <p:nvPr/>
        </p:nvSpPr>
        <p:spPr>
          <a:xfrm rot="17886717" flipV="1">
            <a:off x="4027831" y="3996107"/>
            <a:ext cx="527915" cy="291696"/>
          </a:xfrm>
          <a:prstGeom prst="curvedUpArrow">
            <a:avLst>
              <a:gd name="adj1" fmla="val 25000"/>
              <a:gd name="adj2" fmla="val 50000"/>
              <a:gd name="adj3" fmla="val 60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Up 21">
            <a:extLst>
              <a:ext uri="{FF2B5EF4-FFF2-40B4-BE49-F238E27FC236}">
                <a16:creationId xmlns:a16="http://schemas.microsoft.com/office/drawing/2014/main" id="{ECC8DF1D-24EF-4409-83A5-6269CE030AFA}"/>
              </a:ext>
            </a:extLst>
          </p:cNvPr>
          <p:cNvSpPr/>
          <p:nvPr/>
        </p:nvSpPr>
        <p:spPr>
          <a:xfrm rot="15328398">
            <a:off x="6617648" y="4046510"/>
            <a:ext cx="604705" cy="337212"/>
          </a:xfrm>
          <a:prstGeom prst="curvedUpArrow">
            <a:avLst>
              <a:gd name="adj1" fmla="val 25000"/>
              <a:gd name="adj2" fmla="val 50000"/>
              <a:gd name="adj3" fmla="val 47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Content Placeholder 5">
            <a:extLst>
              <a:ext uri="{FF2B5EF4-FFF2-40B4-BE49-F238E27FC236}">
                <a16:creationId xmlns:a16="http://schemas.microsoft.com/office/drawing/2014/main" id="{59712CD2-88F3-47D1-A149-64B35DDA12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33038" y="2163299"/>
            <a:ext cx="3329263" cy="45219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682351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6400" y="228600"/>
            <a:ext cx="4234740" cy="6470750"/>
          </a:xfrm>
          <a:prstGeom prst="rect">
            <a:avLst/>
          </a:prstGeom>
        </p:spPr>
      </p:pic>
      <p:pic>
        <p:nvPicPr>
          <p:cNvPr id="4" name="Content Placeholder 5">
            <a:extLst>
              <a:ext uri="{FF2B5EF4-FFF2-40B4-BE49-F238E27FC236}">
                <a16:creationId xmlns:a16="http://schemas.microsoft.com/office/drawing/2014/main" id="{48F2BB64-F0C8-4C46-A251-97EC82F0CC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52400"/>
            <a:ext cx="4114801" cy="6536056"/>
          </a:xfrm>
          <a:prstGeom prst="rect">
            <a:avLst/>
          </a:prstGeom>
        </p:spPr>
      </p:pic>
    </p:spTree>
    <p:extLst>
      <p:ext uri="{BB962C8B-B14F-4D97-AF65-F5344CB8AC3E}">
        <p14:creationId xmlns:p14="http://schemas.microsoft.com/office/powerpoint/2010/main" val="331745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D06641-4A08-4DBF-9460-8FF03397E88F}"/>
              </a:ext>
            </a:extLst>
          </p:cNvPr>
          <p:cNvSpPr txBox="1"/>
          <p:nvPr/>
        </p:nvSpPr>
        <p:spPr>
          <a:xfrm>
            <a:off x="1828800" y="5699704"/>
            <a:ext cx="3581400" cy="400110"/>
          </a:xfrm>
          <a:prstGeom prst="rect">
            <a:avLst/>
          </a:prstGeom>
          <a:noFill/>
        </p:spPr>
        <p:txBody>
          <a:bodyPr vert="horz" rtlCol="0">
            <a:spAutoFit/>
          </a:bodyPr>
          <a:lstStyle/>
          <a:p>
            <a:pPr algn="ctr"/>
            <a:endParaRPr lang="en-US" sz="2000" dirty="0">
              <a:solidFill>
                <a:schemeClr val="tx2"/>
              </a:solidFill>
              <a:latin typeface="Georgia" panose="02040502050405020303" pitchFamily="18" charset="0"/>
            </a:endParaRPr>
          </a:p>
        </p:txBody>
      </p:sp>
      <p:pic>
        <p:nvPicPr>
          <p:cNvPr id="3" name="Picture 2">
            <a:extLst>
              <a:ext uri="{FF2B5EF4-FFF2-40B4-BE49-F238E27FC236}">
                <a16:creationId xmlns:a16="http://schemas.microsoft.com/office/drawing/2014/main" id="{47E5D8EF-7F10-48BF-B1AF-50ACCF199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485" y="300283"/>
            <a:ext cx="8532634" cy="6399475"/>
          </a:xfrm>
          <a:prstGeom prst="rect">
            <a:avLst/>
          </a:prstGeom>
        </p:spPr>
      </p:pic>
      <p:sp>
        <p:nvSpPr>
          <p:cNvPr id="2" name="Title 1">
            <a:extLst>
              <a:ext uri="{FF2B5EF4-FFF2-40B4-BE49-F238E27FC236}">
                <a16:creationId xmlns:a16="http://schemas.microsoft.com/office/drawing/2014/main" id="{30AAC5A3-0662-4D80-9EFE-B316BC5E4217}"/>
              </a:ext>
            </a:extLst>
          </p:cNvPr>
          <p:cNvSpPr>
            <a:spLocks noGrp="1"/>
          </p:cNvSpPr>
          <p:nvPr>
            <p:ph type="title"/>
          </p:nvPr>
        </p:nvSpPr>
        <p:spPr/>
        <p:txBody>
          <a:bodyPr/>
          <a:lstStyle/>
          <a:p>
            <a:r>
              <a:rPr lang="en-US" dirty="0"/>
              <a:t>OFLA</a:t>
            </a:r>
          </a:p>
        </p:txBody>
      </p:sp>
    </p:spTree>
    <p:extLst>
      <p:ext uri="{BB962C8B-B14F-4D97-AF65-F5344CB8AC3E}">
        <p14:creationId xmlns:p14="http://schemas.microsoft.com/office/powerpoint/2010/main" val="2294419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E7130B-5A1E-4C59-8F98-5579251CDD80}"/>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5796169" y="153080"/>
            <a:ext cx="5117446" cy="6620436"/>
          </a:xfrm>
        </p:spPr>
      </p:pic>
      <p:sp>
        <p:nvSpPr>
          <p:cNvPr id="7" name="TextBox 6">
            <a:extLst>
              <a:ext uri="{FF2B5EF4-FFF2-40B4-BE49-F238E27FC236}">
                <a16:creationId xmlns:a16="http://schemas.microsoft.com/office/drawing/2014/main" id="{89D06641-4A08-4DBF-9460-8FF03397E88F}"/>
              </a:ext>
            </a:extLst>
          </p:cNvPr>
          <p:cNvSpPr txBox="1"/>
          <p:nvPr/>
        </p:nvSpPr>
        <p:spPr>
          <a:xfrm>
            <a:off x="1828800" y="5699704"/>
            <a:ext cx="3581400" cy="400110"/>
          </a:xfrm>
          <a:prstGeom prst="rect">
            <a:avLst/>
          </a:prstGeom>
          <a:noFill/>
        </p:spPr>
        <p:txBody>
          <a:bodyPr vert="horz" rtlCol="0">
            <a:spAutoFit/>
          </a:bodyPr>
          <a:lstStyle/>
          <a:p>
            <a:pPr algn="ctr"/>
            <a:endParaRPr lang="en-US" sz="2000" dirty="0">
              <a:solidFill>
                <a:schemeClr val="tx2"/>
              </a:solidFill>
              <a:latin typeface="Georgia" panose="02040502050405020303" pitchFamily="18" charset="0"/>
            </a:endParaRPr>
          </a:p>
        </p:txBody>
      </p:sp>
      <p:pic>
        <p:nvPicPr>
          <p:cNvPr id="9" name="Picture 8">
            <a:extLst>
              <a:ext uri="{FF2B5EF4-FFF2-40B4-BE49-F238E27FC236}">
                <a16:creationId xmlns:a16="http://schemas.microsoft.com/office/drawing/2014/main" id="{0E11E9F6-014F-4658-A356-71BD8D4E1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19631" y="152400"/>
            <a:ext cx="3161969" cy="6621116"/>
          </a:xfrm>
          <a:prstGeom prst="rect">
            <a:avLst/>
          </a:prstGeom>
        </p:spPr>
      </p:pic>
    </p:spTree>
    <p:extLst>
      <p:ext uri="{BB962C8B-B14F-4D97-AF65-F5344CB8AC3E}">
        <p14:creationId xmlns:p14="http://schemas.microsoft.com/office/powerpoint/2010/main" val="458489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F281-DD28-4B18-BEFF-082466D9C847}"/>
              </a:ext>
            </a:extLst>
          </p:cNvPr>
          <p:cNvSpPr>
            <a:spLocks noGrp="1"/>
          </p:cNvSpPr>
          <p:nvPr>
            <p:ph type="title"/>
          </p:nvPr>
        </p:nvSpPr>
        <p:spPr>
          <a:xfrm>
            <a:off x="411910" y="2597349"/>
            <a:ext cx="2113575" cy="758952"/>
          </a:xfrm>
        </p:spPr>
        <p:txBody>
          <a:bodyPr>
            <a:normAutofit fontScale="90000"/>
          </a:bodyPr>
          <a:lstStyle/>
          <a:p>
            <a:r>
              <a:rPr lang="en-US" dirty="0"/>
              <a:t>Gustave Hoffman</a:t>
            </a:r>
          </a:p>
        </p:txBody>
      </p:sp>
      <p:pic>
        <p:nvPicPr>
          <p:cNvPr id="3" name="Picture 2" descr="Lithograph, Gaston Hoffman, L'atelier réparation">
            <a:extLst>
              <a:ext uri="{FF2B5EF4-FFF2-40B4-BE49-F238E27FC236}">
                <a16:creationId xmlns:a16="http://schemas.microsoft.com/office/drawing/2014/main" id="{3ADC4682-07FF-4560-A6B8-EA5F7E379EE8}"/>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2702402" y="337876"/>
            <a:ext cx="7603671" cy="6182248"/>
          </a:xfrm>
          <a:prstGeom prst="rect">
            <a:avLst/>
          </a:prstGeom>
          <a:noFill/>
          <a:ln>
            <a:noFill/>
          </a:ln>
        </p:spPr>
      </p:pic>
    </p:spTree>
    <p:extLst>
      <p:ext uri="{BB962C8B-B14F-4D97-AF65-F5344CB8AC3E}">
        <p14:creationId xmlns:p14="http://schemas.microsoft.com/office/powerpoint/2010/main" val="1929504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9FD7BD-B9FF-4DB2-B8DE-8A77BE0070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9597" y="986966"/>
            <a:ext cx="3779466" cy="5077051"/>
          </a:xfrm>
          <a:prstGeom prst="rect">
            <a:avLst/>
          </a:prstGeom>
        </p:spPr>
      </p:pic>
      <p:pic>
        <p:nvPicPr>
          <p:cNvPr id="13" name="Picture 12">
            <a:extLst>
              <a:ext uri="{FF2B5EF4-FFF2-40B4-BE49-F238E27FC236}">
                <a16:creationId xmlns:a16="http://schemas.microsoft.com/office/drawing/2014/main" id="{856D2DBC-C43A-4519-8125-0901B9008B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968"/>
          <a:stretch/>
        </p:blipFill>
        <p:spPr>
          <a:xfrm>
            <a:off x="6419407" y="1003125"/>
            <a:ext cx="4321317" cy="5061206"/>
          </a:xfrm>
          <a:prstGeom prst="rect">
            <a:avLst/>
          </a:prstGeom>
        </p:spPr>
      </p:pic>
      <p:pic>
        <p:nvPicPr>
          <p:cNvPr id="5" name="Content Placeholder 4"/>
          <p:cNvPicPr>
            <a:picLocks noGrp="1" noChangeAspect="1"/>
          </p:cNvPicPr>
          <p:nvPr>
            <p:ph sz="quarter" idx="4294967295"/>
          </p:nvPr>
        </p:nvPicPr>
        <p:blipFill rotWithShape="1">
          <a:blip r:embed="rId5" cstate="email">
            <a:extLst>
              <a:ext uri="{28A0092B-C50C-407E-A947-70E740481C1C}">
                <a14:useLocalDpi xmlns:a14="http://schemas.microsoft.com/office/drawing/2010/main"/>
              </a:ext>
            </a:extLst>
          </a:blip>
          <a:srcRect/>
          <a:stretch/>
        </p:blipFill>
        <p:spPr>
          <a:xfrm>
            <a:off x="4989509" y="1603548"/>
            <a:ext cx="2171641" cy="4460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2639940" y="5372153"/>
            <a:ext cx="5914238" cy="553998"/>
          </a:xfrm>
          <a:prstGeom prst="rect">
            <a:avLst/>
          </a:prstGeom>
          <a:noFill/>
        </p:spPr>
        <p:txBody>
          <a:bodyPr vert="horz" wrap="square" rtlCol="0">
            <a:spAutoFit/>
          </a:bodyPr>
          <a:lstStyle/>
          <a:p>
            <a:pPr algn="ctr"/>
            <a:r>
              <a:rPr lang="en-US" sz="1500" dirty="0">
                <a:solidFill>
                  <a:schemeClr val="tx2"/>
                </a:solidFill>
                <a:latin typeface="Georgia" panose="02040502050405020303" pitchFamily="18" charset="0"/>
              </a:rPr>
              <a:t>	   		</a:t>
            </a:r>
            <a:r>
              <a:rPr lang="en-US" sz="1500" dirty="0">
                <a:solidFill>
                  <a:schemeClr val="bg1"/>
                </a:solidFill>
                <a:latin typeface="Georgia" panose="02040502050405020303" pitchFamily="18" charset="0"/>
              </a:rPr>
              <a:t>1/2017 							 10/2018 </a:t>
            </a:r>
          </a:p>
        </p:txBody>
      </p:sp>
      <p:sp>
        <p:nvSpPr>
          <p:cNvPr id="2" name="TextBox 1">
            <a:extLst>
              <a:ext uri="{FF2B5EF4-FFF2-40B4-BE49-F238E27FC236}">
                <a16:creationId xmlns:a16="http://schemas.microsoft.com/office/drawing/2014/main" id="{5B7B3263-9B5C-465D-8141-EC216115C1A1}"/>
              </a:ext>
            </a:extLst>
          </p:cNvPr>
          <p:cNvSpPr txBox="1"/>
          <p:nvPr/>
        </p:nvSpPr>
        <p:spPr>
          <a:xfrm>
            <a:off x="4819121" y="147654"/>
            <a:ext cx="2512415" cy="646331"/>
          </a:xfrm>
          <a:prstGeom prst="rect">
            <a:avLst/>
          </a:prstGeom>
          <a:noFill/>
        </p:spPr>
        <p:txBody>
          <a:bodyPr wrap="square" rtlCol="0">
            <a:spAutoFit/>
          </a:bodyPr>
          <a:lstStyle/>
          <a:p>
            <a:r>
              <a:rPr lang="en-US" sz="1500" b="1" dirty="0"/>
              <a:t> </a:t>
            </a:r>
            <a:r>
              <a:rPr lang="en-US" b="1" dirty="0"/>
              <a:t>Oblique Flankplasty</a:t>
            </a:r>
          </a:p>
          <a:p>
            <a:r>
              <a:rPr lang="en-US" b="1" dirty="0"/>
              <a:t>.99   Grade 3--0  .83</a:t>
            </a:r>
            <a:endParaRPr lang="en-US" sz="1500" b="1" dirty="0"/>
          </a:p>
        </p:txBody>
      </p:sp>
      <p:cxnSp>
        <p:nvCxnSpPr>
          <p:cNvPr id="7" name="Straight Arrow Connector 6">
            <a:extLst>
              <a:ext uri="{FF2B5EF4-FFF2-40B4-BE49-F238E27FC236}">
                <a16:creationId xmlns:a16="http://schemas.microsoft.com/office/drawing/2014/main" id="{95D99423-9111-4AA0-B248-A3647BF5C222}"/>
              </a:ext>
            </a:extLst>
          </p:cNvPr>
          <p:cNvCxnSpPr>
            <a:cxnSpLocks/>
          </p:cNvCxnSpPr>
          <p:nvPr/>
        </p:nvCxnSpPr>
        <p:spPr>
          <a:xfrm>
            <a:off x="2907848" y="3296102"/>
            <a:ext cx="1543051"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1D90BE-3A40-4748-998B-ADAB5213D0CC}"/>
              </a:ext>
            </a:extLst>
          </p:cNvPr>
          <p:cNvCxnSpPr>
            <a:cxnSpLocks/>
          </p:cNvCxnSpPr>
          <p:nvPr/>
        </p:nvCxnSpPr>
        <p:spPr>
          <a:xfrm>
            <a:off x="2748646" y="3996418"/>
            <a:ext cx="1823355"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363A09B-437B-40CE-B578-86F57085A2A7}"/>
              </a:ext>
            </a:extLst>
          </p:cNvPr>
          <p:cNvCxnSpPr>
            <a:cxnSpLocks/>
          </p:cNvCxnSpPr>
          <p:nvPr/>
        </p:nvCxnSpPr>
        <p:spPr>
          <a:xfrm>
            <a:off x="7818818" y="3296102"/>
            <a:ext cx="147072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75F2FE-D5E7-4253-97CE-E80D913D78A5}"/>
              </a:ext>
            </a:extLst>
          </p:cNvPr>
          <p:cNvCxnSpPr>
            <a:cxnSpLocks/>
          </p:cNvCxnSpPr>
          <p:nvPr/>
        </p:nvCxnSpPr>
        <p:spPr>
          <a:xfrm flipV="1">
            <a:off x="7665712" y="4188280"/>
            <a:ext cx="1815404" cy="28955"/>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867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par>
                                <p:cTn id="11" presetID="16" presetClass="entr" presetSubtype="37"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69BF8F-68DB-4A56-8D68-0434CEE706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72401" y="475971"/>
            <a:ext cx="2600345" cy="5906059"/>
          </a:xfrm>
          <a:prstGeom prst="rect">
            <a:avLst/>
          </a:prstGeom>
        </p:spPr>
      </p:pic>
      <p:pic>
        <p:nvPicPr>
          <p:cNvPr id="8" name="Picture 7">
            <a:extLst>
              <a:ext uri="{FF2B5EF4-FFF2-40B4-BE49-F238E27FC236}">
                <a16:creationId xmlns:a16="http://schemas.microsoft.com/office/drawing/2014/main" id="{02ED6546-AF64-4A5B-8D08-22D79599A0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2400" y="241413"/>
            <a:ext cx="2600345" cy="2989829"/>
          </a:xfrm>
          <a:prstGeom prst="rect">
            <a:avLst/>
          </a:prstGeom>
        </p:spPr>
      </p:pic>
      <p:pic>
        <p:nvPicPr>
          <p:cNvPr id="6" name="Picture 5">
            <a:extLst>
              <a:ext uri="{FF2B5EF4-FFF2-40B4-BE49-F238E27FC236}">
                <a16:creationId xmlns:a16="http://schemas.microsoft.com/office/drawing/2014/main" id="{40790363-B0F2-4412-8461-CD834250D0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6400" y="217738"/>
            <a:ext cx="3025625" cy="6140318"/>
          </a:xfrm>
          <a:prstGeom prst="rect">
            <a:avLst/>
          </a:prstGeom>
        </p:spPr>
      </p:pic>
      <p:pic>
        <p:nvPicPr>
          <p:cNvPr id="10" name="Picture 9">
            <a:extLst>
              <a:ext uri="{FF2B5EF4-FFF2-40B4-BE49-F238E27FC236}">
                <a16:creationId xmlns:a16="http://schemas.microsoft.com/office/drawing/2014/main" id="{34B7F063-E38E-4F6D-85C4-B4AA9D2C41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48976" y="217738"/>
            <a:ext cx="2770554" cy="6140318"/>
          </a:xfrm>
          <a:prstGeom prst="rect">
            <a:avLst/>
          </a:prstGeom>
        </p:spPr>
      </p:pic>
    </p:spTree>
    <p:extLst>
      <p:ext uri="{BB962C8B-B14F-4D97-AF65-F5344CB8AC3E}">
        <p14:creationId xmlns:p14="http://schemas.microsoft.com/office/powerpoint/2010/main" val="1801740106"/>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C12D-7FA1-4370-9186-9FC1AE673FDA}"/>
              </a:ext>
            </a:extLst>
          </p:cNvPr>
          <p:cNvSpPr>
            <a:spLocks noGrp="1"/>
          </p:cNvSpPr>
          <p:nvPr>
            <p:ph type="title"/>
          </p:nvPr>
        </p:nvSpPr>
        <p:spPr>
          <a:xfrm>
            <a:off x="1615328" y="217606"/>
            <a:ext cx="9220200" cy="758952"/>
          </a:xfrm>
        </p:spPr>
        <p:txBody>
          <a:bodyPr/>
          <a:lstStyle/>
          <a:p>
            <a:pPr algn="l"/>
            <a:r>
              <a:rPr lang="en-US" dirty="0"/>
              <a:t>Objectives: </a:t>
            </a:r>
          </a:p>
        </p:txBody>
      </p:sp>
      <p:sp>
        <p:nvSpPr>
          <p:cNvPr id="4" name="Content Placeholder 3">
            <a:extLst>
              <a:ext uri="{FF2B5EF4-FFF2-40B4-BE49-F238E27FC236}">
                <a16:creationId xmlns:a16="http://schemas.microsoft.com/office/drawing/2014/main" id="{FBF0FDD8-ED0E-4D28-AEB5-9993CDF0D702}"/>
              </a:ext>
            </a:extLst>
          </p:cNvPr>
          <p:cNvSpPr>
            <a:spLocks noGrp="1"/>
          </p:cNvSpPr>
          <p:nvPr>
            <p:ph idx="1"/>
          </p:nvPr>
        </p:nvSpPr>
        <p:spPr>
          <a:xfrm>
            <a:off x="1615328" y="985003"/>
            <a:ext cx="9070848" cy="5102352"/>
          </a:xfrm>
        </p:spPr>
        <p:txBody>
          <a:bodyPr>
            <a:normAutofit fontScale="92500" lnSpcReduction="10000"/>
          </a:bodyPr>
          <a:lstStyle/>
          <a:p>
            <a:r>
              <a:rPr lang="en-US" sz="2400" b="1" dirty="0"/>
              <a:t>Appreciate </a:t>
            </a:r>
            <a:r>
              <a:rPr lang="en-US" sz="2400" dirty="0"/>
              <a:t>Flank Aesthetics, Deformity, Waist/Hip ratio</a:t>
            </a:r>
          </a:p>
          <a:p>
            <a:pPr lvl="1"/>
            <a:r>
              <a:rPr lang="en-US" sz="2000" dirty="0">
                <a:solidFill>
                  <a:srgbClr val="00823B"/>
                </a:solidFill>
              </a:rPr>
              <a:t>Pitt Grade Flank Deformity/Results </a:t>
            </a:r>
          </a:p>
          <a:p>
            <a:pPr lvl="1"/>
            <a:r>
              <a:rPr lang="en-US" sz="2000" dirty="0">
                <a:solidFill>
                  <a:srgbClr val="00823B"/>
                </a:solidFill>
              </a:rPr>
              <a:t>Aesthetic Score lower posterior torso</a:t>
            </a:r>
            <a:endParaRPr lang="en-US" sz="2000" dirty="0"/>
          </a:p>
          <a:p>
            <a:r>
              <a:rPr lang="en-US" sz="2400" b="1" dirty="0"/>
              <a:t>Learn </a:t>
            </a:r>
            <a:r>
              <a:rPr lang="en-US" sz="2400" dirty="0"/>
              <a:t>range of body contouring of Flanks/Waist</a:t>
            </a:r>
          </a:p>
          <a:p>
            <a:pPr lvl="1"/>
            <a:r>
              <a:rPr lang="en-US" sz="2000" dirty="0"/>
              <a:t>Minimally Invasive…</a:t>
            </a:r>
            <a:r>
              <a:rPr lang="en-US" sz="2000" b="1" dirty="0">
                <a:solidFill>
                  <a:srgbClr val="00B050"/>
                </a:solidFill>
              </a:rPr>
              <a:t>VASERlipo</a:t>
            </a:r>
            <a:r>
              <a:rPr lang="en-US" sz="2000" dirty="0"/>
              <a:t> and </a:t>
            </a:r>
            <a:r>
              <a:rPr lang="en-US" sz="2000" b="1" dirty="0">
                <a:solidFill>
                  <a:srgbClr val="00B050"/>
                </a:solidFill>
              </a:rPr>
              <a:t>BodyTite</a:t>
            </a:r>
          </a:p>
          <a:p>
            <a:pPr lvl="1"/>
            <a:r>
              <a:rPr lang="en-US" sz="2000" b="1" dirty="0">
                <a:solidFill>
                  <a:srgbClr val="00B050"/>
                </a:solidFill>
              </a:rPr>
              <a:t>Circumferential Lower Body Lifts </a:t>
            </a:r>
            <a:r>
              <a:rPr lang="en-US" sz="2000" dirty="0"/>
              <a:t>(LBL, belt lipectomy) </a:t>
            </a:r>
          </a:p>
          <a:p>
            <a:pPr lvl="1"/>
            <a:r>
              <a:rPr lang="en-US" sz="2000" b="1" dirty="0">
                <a:solidFill>
                  <a:srgbClr val="00B050"/>
                </a:solidFill>
              </a:rPr>
              <a:t>Oblique Flankplasty</a:t>
            </a:r>
            <a:r>
              <a:rPr lang="en-US" sz="2000" dirty="0"/>
              <a:t> with </a:t>
            </a:r>
            <a:r>
              <a:rPr lang="en-US" sz="2000" b="1" dirty="0" err="1">
                <a:solidFill>
                  <a:srgbClr val="00B050"/>
                </a:solidFill>
              </a:rPr>
              <a:t>Lipoabdominoplasty</a:t>
            </a:r>
            <a:r>
              <a:rPr lang="en-US" sz="2000" b="1" dirty="0">
                <a:solidFill>
                  <a:srgbClr val="00B050"/>
                </a:solidFill>
              </a:rPr>
              <a:t> (OFLA)</a:t>
            </a:r>
          </a:p>
          <a:p>
            <a:r>
              <a:rPr lang="en-US" sz="2400" b="1" dirty="0"/>
              <a:t>Learn</a:t>
            </a:r>
            <a:r>
              <a:rPr lang="en-US" sz="2400" dirty="0"/>
              <a:t> Oblique Flankplasty technique</a:t>
            </a:r>
          </a:p>
          <a:p>
            <a:r>
              <a:rPr lang="en-US" sz="2400" b="1" dirty="0"/>
              <a:t>Know</a:t>
            </a:r>
            <a:r>
              <a:rPr lang="en-US" sz="2400" dirty="0"/>
              <a:t> Indications, Limitations, Complications</a:t>
            </a:r>
          </a:p>
          <a:p>
            <a:r>
              <a:rPr lang="en-US" sz="2400" dirty="0"/>
              <a:t>How to avoid FDL abdominoplasty </a:t>
            </a:r>
          </a:p>
          <a:p>
            <a:r>
              <a:rPr lang="en-US" sz="2400" b="1" dirty="0"/>
              <a:t>Apply </a:t>
            </a:r>
            <a:r>
              <a:rPr lang="en-US" sz="2400" dirty="0"/>
              <a:t>Flankplasty to secondary deformity</a:t>
            </a:r>
          </a:p>
          <a:p>
            <a:r>
              <a:rPr lang="en-US" sz="2400" b="1" dirty="0"/>
              <a:t>Prefer</a:t>
            </a:r>
            <a:r>
              <a:rPr lang="en-US" sz="2400" dirty="0"/>
              <a:t> Flankplasty over LBL or FDL abdominoplasty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5214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8" end="8"/>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9" end="9"/>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0" end="10"/>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1" end="1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4B3BA-435B-4CC4-90F6-C1C2745903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9401" y="114197"/>
            <a:ext cx="3821155" cy="5718631"/>
          </a:xfrm>
          <a:prstGeom prst="rect">
            <a:avLst/>
          </a:prstGeom>
        </p:spPr>
      </p:pic>
      <p:pic>
        <p:nvPicPr>
          <p:cNvPr id="8" name="Picture 7">
            <a:extLst>
              <a:ext uri="{FF2B5EF4-FFF2-40B4-BE49-F238E27FC236}">
                <a16:creationId xmlns:a16="http://schemas.microsoft.com/office/drawing/2014/main" id="{E723D1C1-35B2-419D-918B-9933371631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9965" y="97921"/>
            <a:ext cx="4294172" cy="5718631"/>
          </a:xfrm>
          <a:prstGeom prst="rect">
            <a:avLst/>
          </a:prstGeom>
        </p:spPr>
      </p:pic>
      <p:pic>
        <p:nvPicPr>
          <p:cNvPr id="4" name="Picture 3">
            <a:extLst>
              <a:ext uri="{FF2B5EF4-FFF2-40B4-BE49-F238E27FC236}">
                <a16:creationId xmlns:a16="http://schemas.microsoft.com/office/drawing/2014/main" id="{9E8DE99A-CF85-4138-BA7F-06FED234BE6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05400" y="1342573"/>
            <a:ext cx="2236904" cy="41728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8393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B163DF-319F-410B-B9C3-738138E677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52909" y="475332"/>
            <a:ext cx="3972819" cy="6184548"/>
          </a:xfrm>
          <a:prstGeom prst="rect">
            <a:avLst/>
          </a:prstGeom>
        </p:spPr>
      </p:pic>
      <p:sp>
        <p:nvSpPr>
          <p:cNvPr id="6" name="TextBox 5">
            <a:extLst>
              <a:ext uri="{FF2B5EF4-FFF2-40B4-BE49-F238E27FC236}">
                <a16:creationId xmlns:a16="http://schemas.microsoft.com/office/drawing/2014/main" id="{04F5F990-B8AF-4B97-843E-A817C8E7C5F8}"/>
              </a:ext>
            </a:extLst>
          </p:cNvPr>
          <p:cNvSpPr txBox="1"/>
          <p:nvPr/>
        </p:nvSpPr>
        <p:spPr>
          <a:xfrm>
            <a:off x="6348455" y="6229928"/>
            <a:ext cx="3269159" cy="369332"/>
          </a:xfrm>
          <a:prstGeom prst="rect">
            <a:avLst/>
          </a:prstGeom>
          <a:noFill/>
        </p:spPr>
        <p:txBody>
          <a:bodyPr vert="horz" rtlCol="0">
            <a:spAutoFit/>
          </a:bodyPr>
          <a:lstStyle/>
          <a:p>
            <a:pPr algn="ctr"/>
            <a:r>
              <a:rPr lang="en-US" dirty="0">
                <a:solidFill>
                  <a:srgbClr val="FF0000"/>
                </a:solidFill>
                <a:latin typeface="Calibri" panose="020F0502020204030204" pitchFamily="34" charset="0"/>
              </a:rPr>
              <a:t>12/2018</a:t>
            </a:r>
          </a:p>
        </p:txBody>
      </p:sp>
      <p:pic>
        <p:nvPicPr>
          <p:cNvPr id="4" name="Picture 3">
            <a:extLst>
              <a:ext uri="{FF2B5EF4-FFF2-40B4-BE49-F238E27FC236}">
                <a16:creationId xmlns:a16="http://schemas.microsoft.com/office/drawing/2014/main" id="{44D4D138-F40F-449D-8C41-9AB3016AD1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7085" y="411480"/>
            <a:ext cx="4128487" cy="6248400"/>
          </a:xfrm>
          <a:prstGeom prst="rect">
            <a:avLst/>
          </a:prstGeom>
        </p:spPr>
      </p:pic>
      <p:pic>
        <p:nvPicPr>
          <p:cNvPr id="7" name="Picture 6">
            <a:extLst>
              <a:ext uri="{FF2B5EF4-FFF2-40B4-BE49-F238E27FC236}">
                <a16:creationId xmlns:a16="http://schemas.microsoft.com/office/drawing/2014/main" id="{62F964AA-6BB7-4C0A-A2D6-29FC1C3139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01063" y="1555926"/>
            <a:ext cx="3269159" cy="4592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4306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9ABCB3-1A64-4D35-B4D7-171CB9ED1F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1166" y="154888"/>
            <a:ext cx="4252561" cy="6093513"/>
          </a:xfrm>
          <a:prstGeom prst="rect">
            <a:avLst/>
          </a:prstGeom>
        </p:spPr>
      </p:pic>
      <p:sp>
        <p:nvSpPr>
          <p:cNvPr id="6" name="TextBox 5">
            <a:extLst>
              <a:ext uri="{FF2B5EF4-FFF2-40B4-BE49-F238E27FC236}">
                <a16:creationId xmlns:a16="http://schemas.microsoft.com/office/drawing/2014/main" id="{6A02AE02-0815-4F6C-8A70-CA10566948E5}"/>
              </a:ext>
            </a:extLst>
          </p:cNvPr>
          <p:cNvSpPr txBox="1"/>
          <p:nvPr/>
        </p:nvSpPr>
        <p:spPr>
          <a:xfrm>
            <a:off x="2971800" y="6248400"/>
            <a:ext cx="6538318" cy="369332"/>
          </a:xfrm>
          <a:prstGeom prst="rect">
            <a:avLst/>
          </a:prstGeom>
          <a:noFill/>
        </p:spPr>
        <p:txBody>
          <a:bodyPr vert="horz" rtlCol="0">
            <a:spAutoFit/>
          </a:bodyPr>
          <a:lstStyle/>
          <a:p>
            <a:pPr algn="ctr"/>
            <a:r>
              <a:rPr lang="en-US" b="1" dirty="0">
                <a:solidFill>
                  <a:srgbClr val="00B050"/>
                </a:solidFill>
                <a:latin typeface="Calibri" panose="020F0502020204030204" pitchFamily="34" charset="0"/>
              </a:rPr>
              <a:t>12/2018			4/2019</a:t>
            </a:r>
          </a:p>
        </p:txBody>
      </p:sp>
      <p:pic>
        <p:nvPicPr>
          <p:cNvPr id="4" name="Picture 3">
            <a:extLst>
              <a:ext uri="{FF2B5EF4-FFF2-40B4-BE49-F238E27FC236}">
                <a16:creationId xmlns:a16="http://schemas.microsoft.com/office/drawing/2014/main" id="{F934C8FE-8F81-4999-8979-3C17D1E8CD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0510" y="154888"/>
            <a:ext cx="4189290" cy="6093513"/>
          </a:xfrm>
          <a:prstGeom prst="rect">
            <a:avLst/>
          </a:prstGeom>
        </p:spPr>
      </p:pic>
    </p:spTree>
    <p:extLst>
      <p:ext uri="{BB962C8B-B14F-4D97-AF65-F5344CB8AC3E}">
        <p14:creationId xmlns:p14="http://schemas.microsoft.com/office/powerpoint/2010/main" val="1908037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82E943-7448-4CB0-8E57-682ACBF583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5601" y="113866"/>
            <a:ext cx="3601951" cy="6302175"/>
          </a:xfrm>
          <a:prstGeom prst="rect">
            <a:avLst/>
          </a:prstGeom>
        </p:spPr>
      </p:pic>
      <p:sp>
        <p:nvSpPr>
          <p:cNvPr id="6" name="TextBox 5">
            <a:extLst>
              <a:ext uri="{FF2B5EF4-FFF2-40B4-BE49-F238E27FC236}">
                <a16:creationId xmlns:a16="http://schemas.microsoft.com/office/drawing/2014/main" id="{F5C59E5A-A28B-4693-B622-32903C64280C}"/>
              </a:ext>
            </a:extLst>
          </p:cNvPr>
          <p:cNvSpPr txBox="1"/>
          <p:nvPr/>
        </p:nvSpPr>
        <p:spPr>
          <a:xfrm>
            <a:off x="3124200" y="6400800"/>
            <a:ext cx="6538318" cy="369332"/>
          </a:xfrm>
          <a:prstGeom prst="rect">
            <a:avLst/>
          </a:prstGeom>
          <a:noFill/>
        </p:spPr>
        <p:txBody>
          <a:bodyPr vert="horz" rtlCol="0">
            <a:spAutoFit/>
          </a:bodyPr>
          <a:lstStyle/>
          <a:p>
            <a:pPr algn="ctr"/>
            <a:r>
              <a:rPr lang="en-US" dirty="0">
                <a:latin typeface="Calibri" panose="020F0502020204030204" pitchFamily="34" charset="0"/>
              </a:rPr>
              <a:t>12/2018		4/2019</a:t>
            </a:r>
          </a:p>
        </p:txBody>
      </p:sp>
      <p:pic>
        <p:nvPicPr>
          <p:cNvPr id="4" name="Picture 3">
            <a:extLst>
              <a:ext uri="{FF2B5EF4-FFF2-40B4-BE49-F238E27FC236}">
                <a16:creationId xmlns:a16="http://schemas.microsoft.com/office/drawing/2014/main" id="{62309409-4A7D-44AF-90ED-09C9112122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3"/>
          <a:stretch/>
        </p:blipFill>
        <p:spPr>
          <a:xfrm>
            <a:off x="1676400" y="167607"/>
            <a:ext cx="3733800" cy="6211422"/>
          </a:xfrm>
          <a:prstGeom prst="rect">
            <a:avLst/>
          </a:prstGeom>
        </p:spPr>
      </p:pic>
    </p:spTree>
    <p:extLst>
      <p:ext uri="{BB962C8B-B14F-4D97-AF65-F5344CB8AC3E}">
        <p14:creationId xmlns:p14="http://schemas.microsoft.com/office/powerpoint/2010/main" val="174085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08C2BA-9C6B-4203-B917-D3B022089B37}"/>
              </a:ext>
            </a:extLst>
          </p:cNvPr>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6646129" y="228601"/>
            <a:ext cx="2632075" cy="6062663"/>
          </a:xfrm>
        </p:spPr>
      </p:pic>
      <p:sp>
        <p:nvSpPr>
          <p:cNvPr id="7" name="TextBox 6">
            <a:extLst>
              <a:ext uri="{FF2B5EF4-FFF2-40B4-BE49-F238E27FC236}">
                <a16:creationId xmlns:a16="http://schemas.microsoft.com/office/drawing/2014/main" id="{70DDD2EA-1730-4146-8C19-767BF2678ED3}"/>
              </a:ext>
            </a:extLst>
          </p:cNvPr>
          <p:cNvSpPr txBox="1"/>
          <p:nvPr/>
        </p:nvSpPr>
        <p:spPr>
          <a:xfrm>
            <a:off x="1000477" y="6318942"/>
            <a:ext cx="9448800" cy="461665"/>
          </a:xfrm>
          <a:prstGeom prst="rect">
            <a:avLst/>
          </a:prstGeom>
          <a:noFill/>
        </p:spPr>
        <p:txBody>
          <a:bodyPr vert="horz" wrap="square" rtlCol="0">
            <a:spAutoFit/>
          </a:bodyPr>
          <a:lstStyle/>
          <a:p>
            <a:pPr algn="ctr"/>
            <a:r>
              <a:rPr lang="en-US" sz="2400" b="1" dirty="0">
                <a:solidFill>
                  <a:srgbClr val="00B050"/>
                </a:solidFill>
                <a:latin typeface="Georgia" panose="02040502050405020303" pitchFamily="18" charset="0"/>
              </a:rPr>
              <a:t>1/2018 BMI 32	    10/2005 BMI 31</a:t>
            </a:r>
            <a:endParaRPr lang="en-US" sz="2000" b="1" dirty="0">
              <a:solidFill>
                <a:srgbClr val="00B050"/>
              </a:solidFill>
              <a:latin typeface="Georgia" panose="02040502050405020303" pitchFamily="18" charset="0"/>
            </a:endParaRPr>
          </a:p>
        </p:txBody>
      </p:sp>
      <p:pic>
        <p:nvPicPr>
          <p:cNvPr id="8" name="Content Placeholder 5">
            <a:extLst>
              <a:ext uri="{FF2B5EF4-FFF2-40B4-BE49-F238E27FC236}">
                <a16:creationId xmlns:a16="http://schemas.microsoft.com/office/drawing/2014/main" id="{EC707583-E425-48EA-BDAB-8441327C3B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6399" y="228601"/>
            <a:ext cx="2832968" cy="6080185"/>
          </a:xfrm>
          <a:prstGeom prst="rect">
            <a:avLst/>
          </a:prstGeom>
        </p:spPr>
      </p:pic>
      <p:sp>
        <p:nvSpPr>
          <p:cNvPr id="2" name="TextBox 1">
            <a:extLst>
              <a:ext uri="{FF2B5EF4-FFF2-40B4-BE49-F238E27FC236}">
                <a16:creationId xmlns:a16="http://schemas.microsoft.com/office/drawing/2014/main" id="{833F0665-E2B2-4F3C-ABDD-5B0F8316A7AC}"/>
              </a:ext>
            </a:extLst>
          </p:cNvPr>
          <p:cNvSpPr txBox="1"/>
          <p:nvPr/>
        </p:nvSpPr>
        <p:spPr>
          <a:xfrm>
            <a:off x="4433932" y="129496"/>
            <a:ext cx="2252861" cy="4708981"/>
          </a:xfrm>
          <a:prstGeom prst="rect">
            <a:avLst/>
          </a:prstGeom>
          <a:noFill/>
        </p:spPr>
        <p:txBody>
          <a:bodyPr wrap="none" rtlCol="0">
            <a:spAutoFit/>
          </a:bodyPr>
          <a:lstStyle/>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solidFill>
                  <a:srgbClr val="FF0000"/>
                </a:solidFill>
                <a:latin typeface="Calibri" panose="020F0502020204030204" pitchFamily="34" charset="0"/>
                <a:cs typeface="Calibri" panose="020F0502020204030204" pitchFamily="34" charset="0"/>
              </a:rPr>
              <a:t>Oblique flankplasty</a:t>
            </a:r>
            <a:endParaRPr lang="en-US" sz="2000" dirty="0">
              <a:solidFill>
                <a:srgbClr val="FF0000"/>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Abdominoplasty</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r>
              <a:rPr lang="en-US" sz="2000" b="1" dirty="0">
                <a:solidFill>
                  <a:srgbClr val="00B050"/>
                </a:solidFill>
                <a:latin typeface="Calibri" panose="020F0502020204030204" pitchFamily="34" charset="0"/>
                <a:cs typeface="Calibri" panose="020F0502020204030204" pitchFamily="34" charset="0"/>
              </a:rPr>
              <a:t>Lower body lift</a:t>
            </a:r>
          </a:p>
        </p:txBody>
      </p:sp>
      <p:cxnSp>
        <p:nvCxnSpPr>
          <p:cNvPr id="35" name="Straight Arrow Connector 34">
            <a:extLst>
              <a:ext uri="{FF2B5EF4-FFF2-40B4-BE49-F238E27FC236}">
                <a16:creationId xmlns:a16="http://schemas.microsoft.com/office/drawing/2014/main" id="{1E3F4172-2432-4FA3-B7EF-8A7D50AE24C2}"/>
              </a:ext>
            </a:extLst>
          </p:cNvPr>
          <p:cNvCxnSpPr>
            <a:cxnSpLocks/>
          </p:cNvCxnSpPr>
          <p:nvPr/>
        </p:nvCxnSpPr>
        <p:spPr>
          <a:xfrm flipH="1">
            <a:off x="2667003" y="3215645"/>
            <a:ext cx="1954003" cy="67012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56AE02F-A465-498D-99CA-7C5FD951B25E}"/>
              </a:ext>
            </a:extLst>
          </p:cNvPr>
          <p:cNvCxnSpPr>
            <a:cxnSpLocks/>
          </p:cNvCxnSpPr>
          <p:nvPr/>
        </p:nvCxnSpPr>
        <p:spPr>
          <a:xfrm>
            <a:off x="6181319" y="3215645"/>
            <a:ext cx="1254965" cy="542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755D9C8-8C94-47E6-9B7E-5403B36C3176}"/>
              </a:ext>
            </a:extLst>
          </p:cNvPr>
          <p:cNvCxnSpPr>
            <a:cxnSpLocks/>
          </p:cNvCxnSpPr>
          <p:nvPr/>
        </p:nvCxnSpPr>
        <p:spPr>
          <a:xfrm flipH="1">
            <a:off x="4191001" y="1981200"/>
            <a:ext cx="1013633" cy="106680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5EF776D-3792-48AF-B5BC-9E1228E62402}"/>
              </a:ext>
            </a:extLst>
          </p:cNvPr>
          <p:cNvCxnSpPr>
            <a:cxnSpLocks/>
          </p:cNvCxnSpPr>
          <p:nvPr/>
        </p:nvCxnSpPr>
        <p:spPr>
          <a:xfrm flipV="1">
            <a:off x="6181318" y="3777619"/>
            <a:ext cx="2505482" cy="870724"/>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59064"/>
      </p:ext>
    </p:extLst>
  </p:cSld>
  <p:clrMapOvr>
    <a:masterClrMapping/>
  </p:clrMapOvr>
  <mc:AlternateContent xmlns:mc="http://schemas.openxmlformats.org/markup-compatibility/2006" xmlns:p14="http://schemas.microsoft.com/office/powerpoint/2010/main">
    <mc:Choice Requires="p14">
      <p:transition p14:dur="10" advTm="9075"/>
    </mc:Choice>
    <mc:Fallback xmlns="">
      <p:transition advTm="907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08C2BA-9C6B-4203-B917-D3B022089B37}"/>
              </a:ext>
            </a:extLst>
          </p:cNvPr>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6719953" y="160308"/>
            <a:ext cx="2660650" cy="6062662"/>
          </a:xfrm>
          <a:ln>
            <a:solidFill>
              <a:srgbClr val="00B050"/>
            </a:solidFill>
          </a:ln>
        </p:spPr>
      </p:pic>
      <p:sp>
        <p:nvSpPr>
          <p:cNvPr id="7" name="TextBox 6">
            <a:extLst>
              <a:ext uri="{FF2B5EF4-FFF2-40B4-BE49-F238E27FC236}">
                <a16:creationId xmlns:a16="http://schemas.microsoft.com/office/drawing/2014/main" id="{70DDD2EA-1730-4146-8C19-767BF2678ED3}"/>
              </a:ext>
            </a:extLst>
          </p:cNvPr>
          <p:cNvSpPr txBox="1"/>
          <p:nvPr/>
        </p:nvSpPr>
        <p:spPr>
          <a:xfrm>
            <a:off x="1420316" y="6316807"/>
            <a:ext cx="7315200" cy="461665"/>
          </a:xfrm>
          <a:prstGeom prst="rect">
            <a:avLst/>
          </a:prstGeom>
          <a:noFill/>
        </p:spPr>
        <p:txBody>
          <a:bodyPr vert="horz" wrap="square" rtlCol="0">
            <a:spAutoFit/>
          </a:bodyPr>
          <a:lstStyle/>
          <a:p>
            <a:pPr algn="ctr"/>
            <a:r>
              <a:rPr lang="en-US" sz="2000" b="1" dirty="0">
                <a:solidFill>
                  <a:schemeClr val="tx2"/>
                </a:solidFill>
                <a:latin typeface="Georgia" panose="02040502050405020303" pitchFamily="18" charset="0"/>
              </a:rPr>
              <a:t>  </a:t>
            </a:r>
            <a:r>
              <a:rPr lang="en-US" sz="2400" b="1" dirty="0">
                <a:solidFill>
                  <a:srgbClr val="00B050"/>
                </a:solidFill>
                <a:latin typeface="Georgia" panose="02040502050405020303" pitchFamily="18" charset="0"/>
              </a:rPr>
              <a:t>1/2018						10/2005</a:t>
            </a:r>
            <a:endParaRPr lang="en-US" sz="2000" b="1" dirty="0">
              <a:solidFill>
                <a:srgbClr val="00B050"/>
              </a:solidFill>
              <a:latin typeface="Georgia" panose="02040502050405020303" pitchFamily="18" charset="0"/>
            </a:endParaRPr>
          </a:p>
        </p:txBody>
      </p:sp>
      <p:pic>
        <p:nvPicPr>
          <p:cNvPr id="8" name="Content Placeholder 5">
            <a:extLst>
              <a:ext uri="{FF2B5EF4-FFF2-40B4-BE49-F238E27FC236}">
                <a16:creationId xmlns:a16="http://schemas.microsoft.com/office/drawing/2014/main" id="{EC707583-E425-48EA-BDAB-8441327C3B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56870" y="152356"/>
            <a:ext cx="2832968" cy="6080185"/>
          </a:xfrm>
          <a:prstGeom prst="rect">
            <a:avLst/>
          </a:prstGeom>
          <a:ln>
            <a:solidFill>
              <a:srgbClr val="FF0000"/>
            </a:solidFill>
          </a:ln>
        </p:spPr>
      </p:pic>
      <p:sp>
        <p:nvSpPr>
          <p:cNvPr id="2" name="TextBox 1">
            <a:extLst>
              <a:ext uri="{FF2B5EF4-FFF2-40B4-BE49-F238E27FC236}">
                <a16:creationId xmlns:a16="http://schemas.microsoft.com/office/drawing/2014/main" id="{833F0665-E2B2-4F3C-ABDD-5B0F8316A7AC}"/>
              </a:ext>
            </a:extLst>
          </p:cNvPr>
          <p:cNvSpPr txBox="1"/>
          <p:nvPr/>
        </p:nvSpPr>
        <p:spPr>
          <a:xfrm>
            <a:off x="4724401" y="425470"/>
            <a:ext cx="2084353" cy="5878532"/>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L Brachioplasty</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Mastopexy</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Lipoaugmentation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Upper body lift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VASERlipo</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solidFill>
                  <a:srgbClr val="00B050"/>
                </a:solidFill>
                <a:latin typeface="Calibri" panose="020F0502020204030204" pitchFamily="34" charset="0"/>
                <a:cs typeface="Calibri" panose="020F0502020204030204" pitchFamily="34" charset="0"/>
              </a:rPr>
              <a:t>Upper </a:t>
            </a:r>
            <a:r>
              <a:rPr lang="en-US" sz="2000" b="1" dirty="0" err="1">
                <a:solidFill>
                  <a:srgbClr val="00B050"/>
                </a:solidFill>
                <a:latin typeface="Calibri" panose="020F0502020204030204" pitchFamily="34" charset="0"/>
                <a:cs typeface="Calibri" panose="020F0502020204030204" pitchFamily="34" charset="0"/>
              </a:rPr>
              <a:t>thighplasty</a:t>
            </a:r>
            <a:endParaRPr lang="en-US" sz="2000" b="1" dirty="0">
              <a:solidFill>
                <a:srgbClr val="00B050"/>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15A0C937-B0CA-4F9A-85B1-AF838981803B}"/>
              </a:ext>
            </a:extLst>
          </p:cNvPr>
          <p:cNvCxnSpPr>
            <a:cxnSpLocks/>
          </p:cNvCxnSpPr>
          <p:nvPr/>
        </p:nvCxnSpPr>
        <p:spPr>
          <a:xfrm>
            <a:off x="6400801" y="723900"/>
            <a:ext cx="435587" cy="533400"/>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A1CA380-A90F-4F5D-BA9E-7EF6C79FEE2C}"/>
              </a:ext>
            </a:extLst>
          </p:cNvPr>
          <p:cNvCxnSpPr>
            <a:cxnSpLocks/>
          </p:cNvCxnSpPr>
          <p:nvPr/>
        </p:nvCxnSpPr>
        <p:spPr>
          <a:xfrm>
            <a:off x="6400801" y="685800"/>
            <a:ext cx="2681188" cy="43722"/>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1AD19D-53B8-4E78-8830-1A49FC97EE68}"/>
              </a:ext>
            </a:extLst>
          </p:cNvPr>
          <p:cNvCxnSpPr>
            <a:cxnSpLocks/>
          </p:cNvCxnSpPr>
          <p:nvPr/>
        </p:nvCxnSpPr>
        <p:spPr>
          <a:xfrm>
            <a:off x="5939191" y="1321441"/>
            <a:ext cx="2029363" cy="674029"/>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A2A96C-9C8E-46DC-9406-5F8132C44A5B}"/>
              </a:ext>
            </a:extLst>
          </p:cNvPr>
          <p:cNvCxnSpPr>
            <a:cxnSpLocks/>
          </p:cNvCxnSpPr>
          <p:nvPr/>
        </p:nvCxnSpPr>
        <p:spPr>
          <a:xfrm>
            <a:off x="5951291" y="1311215"/>
            <a:ext cx="1059314" cy="735199"/>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46530A-03A5-46B3-9874-D2150EC8C675}"/>
              </a:ext>
            </a:extLst>
          </p:cNvPr>
          <p:cNvCxnSpPr>
            <a:cxnSpLocks/>
          </p:cNvCxnSpPr>
          <p:nvPr/>
        </p:nvCxnSpPr>
        <p:spPr>
          <a:xfrm flipH="1" flipV="1">
            <a:off x="3092885" y="1219201"/>
            <a:ext cx="1684219" cy="62818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D8AE41-070E-4F0F-9DB0-204ED0DBAADB}"/>
              </a:ext>
            </a:extLst>
          </p:cNvPr>
          <p:cNvCxnSpPr>
            <a:cxnSpLocks/>
          </p:cNvCxnSpPr>
          <p:nvPr/>
        </p:nvCxnSpPr>
        <p:spPr>
          <a:xfrm flipH="1" flipV="1">
            <a:off x="2194628" y="1321441"/>
            <a:ext cx="2562094" cy="54253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FA1848D-CC53-4AD1-BC7D-AEC806D54847}"/>
              </a:ext>
            </a:extLst>
          </p:cNvPr>
          <p:cNvCxnSpPr>
            <a:cxnSpLocks/>
          </p:cNvCxnSpPr>
          <p:nvPr/>
        </p:nvCxnSpPr>
        <p:spPr>
          <a:xfrm flipH="1">
            <a:off x="4158574" y="1894161"/>
            <a:ext cx="598148" cy="230400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140CA80-DBAE-4CBD-83F5-0ED768F24FE5}"/>
              </a:ext>
            </a:extLst>
          </p:cNvPr>
          <p:cNvCxnSpPr>
            <a:cxnSpLocks/>
          </p:cNvCxnSpPr>
          <p:nvPr/>
        </p:nvCxnSpPr>
        <p:spPr>
          <a:xfrm flipV="1">
            <a:off x="6412772" y="2193680"/>
            <a:ext cx="2398887" cy="276864"/>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94298D7-455C-4A96-80FC-54F87B224A7C}"/>
              </a:ext>
            </a:extLst>
          </p:cNvPr>
          <p:cNvCxnSpPr>
            <a:cxnSpLocks/>
          </p:cNvCxnSpPr>
          <p:nvPr/>
        </p:nvCxnSpPr>
        <p:spPr>
          <a:xfrm flipH="1" flipV="1">
            <a:off x="2667000" y="2590800"/>
            <a:ext cx="2128932" cy="43876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5E58BC-3669-48AC-A65F-7BAF0FA9841B}"/>
              </a:ext>
            </a:extLst>
          </p:cNvPr>
          <p:cNvCxnSpPr>
            <a:cxnSpLocks/>
          </p:cNvCxnSpPr>
          <p:nvPr/>
        </p:nvCxnSpPr>
        <p:spPr>
          <a:xfrm flipH="1" flipV="1">
            <a:off x="3972288" y="2162481"/>
            <a:ext cx="816861" cy="84634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BD4EF3-3319-470F-AD38-1A94A6481A86}"/>
              </a:ext>
            </a:extLst>
          </p:cNvPr>
          <p:cNvCxnSpPr>
            <a:cxnSpLocks/>
          </p:cNvCxnSpPr>
          <p:nvPr/>
        </p:nvCxnSpPr>
        <p:spPr>
          <a:xfrm flipH="1">
            <a:off x="2534951" y="3066582"/>
            <a:ext cx="2223088" cy="185753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600375-F158-4692-8DD5-E55AEAFED02A}"/>
              </a:ext>
            </a:extLst>
          </p:cNvPr>
          <p:cNvCxnSpPr>
            <a:cxnSpLocks/>
          </p:cNvCxnSpPr>
          <p:nvPr/>
        </p:nvCxnSpPr>
        <p:spPr>
          <a:xfrm flipV="1">
            <a:off x="6298544" y="4648200"/>
            <a:ext cx="1302640" cy="748612"/>
          </a:xfrm>
          <a:prstGeom prst="straightConnector1">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E7D6DF1-CA9F-4ED3-BBB7-EC93DC54F732}"/>
              </a:ext>
            </a:extLst>
          </p:cNvPr>
          <p:cNvCxnSpPr>
            <a:cxnSpLocks/>
          </p:cNvCxnSpPr>
          <p:nvPr/>
        </p:nvCxnSpPr>
        <p:spPr>
          <a:xfrm flipH="1">
            <a:off x="2819401" y="1901000"/>
            <a:ext cx="1940767" cy="208362"/>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3478993-0284-443B-8DD8-CC33CB4E6A21}"/>
              </a:ext>
            </a:extLst>
          </p:cNvPr>
          <p:cNvCxnSpPr>
            <a:cxnSpLocks/>
          </p:cNvCxnSpPr>
          <p:nvPr/>
        </p:nvCxnSpPr>
        <p:spPr>
          <a:xfrm flipH="1">
            <a:off x="1978731" y="1872121"/>
            <a:ext cx="2779309" cy="15132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1839D76-46B0-43B9-9EC5-862F72913E90}"/>
              </a:ext>
            </a:extLst>
          </p:cNvPr>
          <p:cNvSpPr txBox="1"/>
          <p:nvPr/>
        </p:nvSpPr>
        <p:spPr>
          <a:xfrm>
            <a:off x="4716119" y="425471"/>
            <a:ext cx="2356021" cy="2862322"/>
          </a:xfrm>
          <a:prstGeom prst="rect">
            <a:avLst/>
          </a:prstGeom>
          <a:noFill/>
          <a:ln>
            <a:noFill/>
          </a:ln>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L Brachioplasty</a:t>
            </a:r>
          </a:p>
          <a:p>
            <a:endParaRPr lang="en-US" sz="2000" dirty="0">
              <a:latin typeface="Calibri" panose="020F0502020204030204" pitchFamily="34" charset="0"/>
              <a:cs typeface="Calibri" panose="020F0502020204030204" pitchFamily="34" charset="0"/>
            </a:endParaRPr>
          </a:p>
          <a:p>
            <a:r>
              <a:rPr lang="en-US" sz="2000" dirty="0">
                <a:solidFill>
                  <a:srgbClr val="00B050"/>
                </a:solidFill>
                <a:latin typeface="Calibri" panose="020F0502020204030204" pitchFamily="34" charset="0"/>
                <a:cs typeface="Calibri" panose="020F0502020204030204" pitchFamily="34" charset="0"/>
              </a:rPr>
              <a:t>Mastopexy</a:t>
            </a:r>
          </a:p>
          <a:p>
            <a:endParaRPr lang="en-US" sz="2000" dirty="0">
              <a:latin typeface="Calibri" panose="020F0502020204030204" pitchFamily="34" charset="0"/>
              <a:cs typeface="Calibri" panose="020F0502020204030204" pitchFamily="34" charset="0"/>
            </a:endParaRPr>
          </a:p>
          <a:p>
            <a:r>
              <a:rPr lang="en-US" sz="2000" dirty="0">
                <a:solidFill>
                  <a:srgbClr val="FF0000"/>
                </a:solidFill>
                <a:latin typeface="Calibri" panose="020F0502020204030204" pitchFamily="34" charset="0"/>
                <a:cs typeface="Calibri" panose="020F0502020204030204" pitchFamily="34" charset="0"/>
              </a:rPr>
              <a:t>Lipoaugmentation  (1000 cc)</a:t>
            </a:r>
          </a:p>
          <a:p>
            <a:r>
              <a:rPr lang="en-US" sz="2000" dirty="0">
                <a:solidFill>
                  <a:srgbClr val="00B050"/>
                </a:solidFill>
                <a:latin typeface="Calibri" panose="020F0502020204030204" pitchFamily="34" charset="0"/>
                <a:cs typeface="Calibri" panose="020F0502020204030204" pitchFamily="34" charset="0"/>
              </a:rPr>
              <a:t>Upper body lift</a:t>
            </a:r>
          </a:p>
          <a:p>
            <a:endParaRPr lang="en-US" sz="2000" dirty="0">
              <a:latin typeface="Calibri" panose="020F0502020204030204" pitchFamily="34" charset="0"/>
              <a:cs typeface="Calibri" panose="020F0502020204030204" pitchFamily="34" charset="0"/>
            </a:endParaRPr>
          </a:p>
          <a:p>
            <a:r>
              <a:rPr lang="en-US" sz="2000" dirty="0">
                <a:solidFill>
                  <a:srgbClr val="FF0000"/>
                </a:solidFill>
                <a:latin typeface="Calibri" panose="020F0502020204030204" pitchFamily="34" charset="0"/>
                <a:cs typeface="Calibri" panose="020F0502020204030204" pitchFamily="34" charset="0"/>
              </a:rPr>
              <a:t>VASERlipo (4,700 cc)</a:t>
            </a:r>
          </a:p>
        </p:txBody>
      </p:sp>
      <p:cxnSp>
        <p:nvCxnSpPr>
          <p:cNvPr id="58" name="Straight Arrow Connector 57">
            <a:extLst>
              <a:ext uri="{FF2B5EF4-FFF2-40B4-BE49-F238E27FC236}">
                <a16:creationId xmlns:a16="http://schemas.microsoft.com/office/drawing/2014/main" id="{72D03B65-7B63-4F6E-8D61-1BC789D1CEEE}"/>
              </a:ext>
            </a:extLst>
          </p:cNvPr>
          <p:cNvCxnSpPr>
            <a:cxnSpLocks/>
          </p:cNvCxnSpPr>
          <p:nvPr/>
        </p:nvCxnSpPr>
        <p:spPr>
          <a:xfrm flipH="1" flipV="1">
            <a:off x="3084603" y="1219201"/>
            <a:ext cx="1684219" cy="62818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AC297AE-192D-4505-B33E-F151E7CBBAD6}"/>
              </a:ext>
            </a:extLst>
          </p:cNvPr>
          <p:cNvCxnSpPr>
            <a:cxnSpLocks/>
          </p:cNvCxnSpPr>
          <p:nvPr/>
        </p:nvCxnSpPr>
        <p:spPr>
          <a:xfrm flipH="1" flipV="1">
            <a:off x="2186346" y="1321441"/>
            <a:ext cx="2562094" cy="54253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9212DA1-0DDE-42FB-ADC5-C4AF9BBEF02B}"/>
              </a:ext>
            </a:extLst>
          </p:cNvPr>
          <p:cNvCxnSpPr>
            <a:cxnSpLocks/>
          </p:cNvCxnSpPr>
          <p:nvPr/>
        </p:nvCxnSpPr>
        <p:spPr>
          <a:xfrm flipH="1">
            <a:off x="4150292" y="1894161"/>
            <a:ext cx="598148" cy="230400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C3B7A8A-5731-4C2B-B836-B0704B74A980}"/>
              </a:ext>
            </a:extLst>
          </p:cNvPr>
          <p:cNvCxnSpPr>
            <a:cxnSpLocks/>
          </p:cNvCxnSpPr>
          <p:nvPr/>
        </p:nvCxnSpPr>
        <p:spPr>
          <a:xfrm flipH="1">
            <a:off x="2811119" y="1901000"/>
            <a:ext cx="1940767" cy="20836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5E776D7-B585-42C7-9569-14DB7928398D}"/>
              </a:ext>
            </a:extLst>
          </p:cNvPr>
          <p:cNvCxnSpPr>
            <a:cxnSpLocks/>
          </p:cNvCxnSpPr>
          <p:nvPr/>
        </p:nvCxnSpPr>
        <p:spPr>
          <a:xfrm flipH="1">
            <a:off x="1970449" y="1872121"/>
            <a:ext cx="2779309" cy="15132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66A171-7820-4660-82C4-3AEDC402A4AC}"/>
              </a:ext>
            </a:extLst>
          </p:cNvPr>
          <p:cNvCxnSpPr/>
          <p:nvPr/>
        </p:nvCxnSpPr>
        <p:spPr>
          <a:xfrm flipV="1">
            <a:off x="4150292" y="3066582"/>
            <a:ext cx="638856" cy="133819"/>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703906"/>
      </p:ext>
    </p:extLst>
  </p:cSld>
  <p:clrMapOvr>
    <a:masterClrMapping/>
  </p:clrMapOvr>
  <mc:AlternateContent xmlns:mc="http://schemas.openxmlformats.org/markup-compatibility/2006" xmlns:p14="http://schemas.microsoft.com/office/powerpoint/2010/main">
    <mc:Choice Requires="p14">
      <p:transition p14:dur="10" advTm="16603"/>
    </mc:Choice>
    <mc:Fallback xmlns="">
      <p:transition advTm="1660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73C9E5-9CB7-4A29-A9D3-112BF94399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50470" y="189801"/>
            <a:ext cx="3249227" cy="6050822"/>
          </a:xfrm>
          <a:prstGeom prst="rect">
            <a:avLst/>
          </a:prstGeom>
        </p:spPr>
      </p:pic>
      <p:pic>
        <p:nvPicPr>
          <p:cNvPr id="6" name="Content Placeholder 5">
            <a:extLst>
              <a:ext uri="{FF2B5EF4-FFF2-40B4-BE49-F238E27FC236}">
                <a16:creationId xmlns:a16="http://schemas.microsoft.com/office/drawing/2014/main" id="{B3513583-5F5B-4DCA-8B49-D3E4BBBB9A88}"/>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6462713" y="193836"/>
            <a:ext cx="3519487" cy="6046787"/>
          </a:xfrm>
        </p:spPr>
      </p:pic>
      <p:sp>
        <p:nvSpPr>
          <p:cNvPr id="7" name="TextBox 6">
            <a:extLst>
              <a:ext uri="{FF2B5EF4-FFF2-40B4-BE49-F238E27FC236}">
                <a16:creationId xmlns:a16="http://schemas.microsoft.com/office/drawing/2014/main" id="{6EF68209-2A97-4E4D-BE3A-5FFC8FCFE2A5}"/>
              </a:ext>
            </a:extLst>
          </p:cNvPr>
          <p:cNvSpPr txBox="1"/>
          <p:nvPr/>
        </p:nvSpPr>
        <p:spPr>
          <a:xfrm>
            <a:off x="1891565" y="6327974"/>
            <a:ext cx="7315200" cy="461665"/>
          </a:xfrm>
          <a:prstGeom prst="rect">
            <a:avLst/>
          </a:prstGeom>
          <a:noFill/>
        </p:spPr>
        <p:txBody>
          <a:bodyPr vert="horz" wrap="square" rtlCol="0">
            <a:spAutoFit/>
          </a:bodyPr>
          <a:lstStyle/>
          <a:p>
            <a:pPr algn="ctr"/>
            <a:r>
              <a:rPr lang="en-US" sz="2400" b="1" dirty="0">
                <a:solidFill>
                  <a:srgbClr val="00B050"/>
                </a:solidFill>
                <a:latin typeface="Georgia" panose="02040502050405020303" pitchFamily="18" charset="0"/>
              </a:rPr>
              <a:t>5 month result			1 year result</a:t>
            </a:r>
          </a:p>
        </p:txBody>
      </p:sp>
    </p:spTree>
    <p:extLst>
      <p:ext uri="{BB962C8B-B14F-4D97-AF65-F5344CB8AC3E}">
        <p14:creationId xmlns:p14="http://schemas.microsoft.com/office/powerpoint/2010/main" val="372975180"/>
      </p:ext>
    </p:extLst>
  </p:cSld>
  <p:clrMapOvr>
    <a:masterClrMapping/>
  </p:clrMapOvr>
  <mc:AlternateContent xmlns:mc="http://schemas.openxmlformats.org/markup-compatibility/2006" xmlns:p14="http://schemas.microsoft.com/office/powerpoint/2010/main">
    <mc:Choice Requires="p14">
      <p:transition p14:dur="0" advTm="13930"/>
    </mc:Choice>
    <mc:Fallback xmlns="">
      <p:transition advTm="1393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E46F47A3-D983-41CD-A6DE-5E3D191F48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 b="-407"/>
          <a:stretch/>
        </p:blipFill>
        <p:spPr>
          <a:xfrm>
            <a:off x="5485214" y="160507"/>
            <a:ext cx="2500506" cy="6029788"/>
          </a:xfrm>
          <a:prstGeom prst="rect">
            <a:avLst/>
          </a:prstGeom>
        </p:spPr>
      </p:pic>
      <p:pic>
        <p:nvPicPr>
          <p:cNvPr id="9" name="Content Placeholder 5">
            <a:extLst>
              <a:ext uri="{FF2B5EF4-FFF2-40B4-BE49-F238E27FC236}">
                <a16:creationId xmlns:a16="http://schemas.microsoft.com/office/drawing/2014/main" id="{4B0EFECE-8C35-4577-9F3B-A9DC171A68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21582" y="155070"/>
            <a:ext cx="2433656" cy="6019277"/>
          </a:xfrm>
          <a:prstGeom prst="rect">
            <a:avLst/>
          </a:prstGeom>
        </p:spPr>
      </p:pic>
      <p:pic>
        <p:nvPicPr>
          <p:cNvPr id="11" name="Picture 10">
            <a:extLst>
              <a:ext uri="{FF2B5EF4-FFF2-40B4-BE49-F238E27FC236}">
                <a16:creationId xmlns:a16="http://schemas.microsoft.com/office/drawing/2014/main" id="{3C93B08D-D8E1-473B-9589-26D73CD669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83564" y="171019"/>
            <a:ext cx="2372971" cy="6003327"/>
          </a:xfrm>
          <a:prstGeom prst="rect">
            <a:avLst/>
          </a:prstGeom>
        </p:spPr>
      </p:pic>
      <p:sp>
        <p:nvSpPr>
          <p:cNvPr id="7" name="TextBox 6">
            <a:extLst>
              <a:ext uri="{FF2B5EF4-FFF2-40B4-BE49-F238E27FC236}">
                <a16:creationId xmlns:a16="http://schemas.microsoft.com/office/drawing/2014/main" id="{4BC92A84-83C3-4151-8FDA-9CD64B0C2020}"/>
              </a:ext>
            </a:extLst>
          </p:cNvPr>
          <p:cNvSpPr txBox="1"/>
          <p:nvPr/>
        </p:nvSpPr>
        <p:spPr>
          <a:xfrm>
            <a:off x="3149371" y="6285127"/>
            <a:ext cx="4812091" cy="400110"/>
          </a:xfrm>
          <a:prstGeom prst="rect">
            <a:avLst/>
          </a:prstGeom>
          <a:noFill/>
        </p:spPr>
        <p:txBody>
          <a:bodyPr vert="horz" wrap="square" rtlCol="0">
            <a:spAutoFit/>
          </a:bodyPr>
          <a:lstStyle/>
          <a:p>
            <a:pPr algn="ctr"/>
            <a:r>
              <a:rPr lang="en-US" sz="2000" b="1" dirty="0">
                <a:solidFill>
                  <a:srgbClr val="00B050"/>
                </a:solidFill>
                <a:latin typeface="Georgia" panose="02040502050405020303" pitchFamily="18" charset="0"/>
              </a:rPr>
              <a:t>5 month result    1 year result</a:t>
            </a:r>
          </a:p>
        </p:txBody>
      </p:sp>
      <p:pic>
        <p:nvPicPr>
          <p:cNvPr id="5" name="Content Placeholder 5">
            <a:extLst>
              <a:ext uri="{FF2B5EF4-FFF2-40B4-BE49-F238E27FC236}">
                <a16:creationId xmlns:a16="http://schemas.microsoft.com/office/drawing/2014/main" id="{5BBDD8AF-35C6-454C-B6EA-D1D9AF2700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2534" y="171019"/>
            <a:ext cx="2633162" cy="6003328"/>
          </a:xfrm>
          <a:prstGeom prst="rect">
            <a:avLst/>
          </a:prstGeom>
        </p:spPr>
      </p:pic>
    </p:spTree>
    <p:extLst>
      <p:ext uri="{BB962C8B-B14F-4D97-AF65-F5344CB8AC3E}">
        <p14:creationId xmlns:p14="http://schemas.microsoft.com/office/powerpoint/2010/main" val="1005454209"/>
      </p:ext>
    </p:extLst>
  </p:cSld>
  <p:clrMapOvr>
    <a:masterClrMapping/>
  </p:clrMapOvr>
  <mc:AlternateContent xmlns:mc="http://schemas.openxmlformats.org/markup-compatibility/2006" xmlns:p14="http://schemas.microsoft.com/office/powerpoint/2010/main">
    <mc:Choice Requires="p14">
      <p:transition p14:dur="10" advTm="14727"/>
    </mc:Choice>
    <mc:Fallback xmlns="">
      <p:transition advTm="1472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3DA4A114-FFAA-4F02-82E0-66B57A3CA1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20911" y="167476"/>
            <a:ext cx="3350065" cy="6037382"/>
          </a:xfrm>
          <a:prstGeom prst="rect">
            <a:avLst/>
          </a:prstGeom>
        </p:spPr>
      </p:pic>
      <p:pic>
        <p:nvPicPr>
          <p:cNvPr id="6" name="Content Placeholder 5">
            <a:extLst>
              <a:ext uri="{FF2B5EF4-FFF2-40B4-BE49-F238E27FC236}">
                <a16:creationId xmlns:a16="http://schemas.microsoft.com/office/drawing/2014/main" id="{52FACDAC-441D-438C-ABCD-8A1FF5C61D86}"/>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0" y="134938"/>
            <a:ext cx="3648075" cy="6070600"/>
          </a:xfrm>
        </p:spPr>
      </p:pic>
      <p:sp>
        <p:nvSpPr>
          <p:cNvPr id="7" name="TextBox 6">
            <a:extLst>
              <a:ext uri="{FF2B5EF4-FFF2-40B4-BE49-F238E27FC236}">
                <a16:creationId xmlns:a16="http://schemas.microsoft.com/office/drawing/2014/main" id="{C72C22C3-9174-48C0-BFB3-3FB96735714C}"/>
              </a:ext>
            </a:extLst>
          </p:cNvPr>
          <p:cNvSpPr txBox="1"/>
          <p:nvPr/>
        </p:nvSpPr>
        <p:spPr>
          <a:xfrm>
            <a:off x="1776689" y="6278493"/>
            <a:ext cx="7048500" cy="461665"/>
          </a:xfrm>
          <a:prstGeom prst="rect">
            <a:avLst/>
          </a:prstGeom>
          <a:noFill/>
        </p:spPr>
        <p:txBody>
          <a:bodyPr vert="horz" wrap="square" rtlCol="0">
            <a:spAutoFit/>
          </a:bodyPr>
          <a:lstStyle/>
          <a:p>
            <a:pPr algn="ctr"/>
            <a:r>
              <a:rPr lang="en-US" sz="2400" b="1" dirty="0">
                <a:solidFill>
                  <a:srgbClr val="92D050"/>
                </a:solidFill>
                <a:latin typeface="Georgia" panose="02040502050405020303" pitchFamily="18" charset="0"/>
              </a:rPr>
              <a:t>1/2018    		10/2005</a:t>
            </a:r>
          </a:p>
        </p:txBody>
      </p:sp>
    </p:spTree>
    <p:extLst>
      <p:ext uri="{BB962C8B-B14F-4D97-AF65-F5344CB8AC3E}">
        <p14:creationId xmlns:p14="http://schemas.microsoft.com/office/powerpoint/2010/main" val="1240301941"/>
      </p:ext>
    </p:extLst>
  </p:cSld>
  <p:clrMapOvr>
    <a:masterClrMapping/>
  </p:clrMapOvr>
  <mc:AlternateContent xmlns:mc="http://schemas.openxmlformats.org/markup-compatibility/2006" xmlns:p14="http://schemas.microsoft.com/office/powerpoint/2010/main">
    <mc:Choice Requires="p14">
      <p:transition p14:dur="10" advTm="17160"/>
    </mc:Choice>
    <mc:Fallback xmlns="">
      <p:transition advTm="1716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E34263-43CB-4E2D-BA63-DB68E26BE9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483" y="222494"/>
            <a:ext cx="4265155" cy="6008520"/>
          </a:xfrm>
          <a:prstGeom prst="rect">
            <a:avLst/>
          </a:prstGeom>
        </p:spPr>
      </p:pic>
      <p:pic>
        <p:nvPicPr>
          <p:cNvPr id="8" name="Content Placeholder 5">
            <a:extLst>
              <a:ext uri="{FF2B5EF4-FFF2-40B4-BE49-F238E27FC236}">
                <a16:creationId xmlns:a16="http://schemas.microsoft.com/office/drawing/2014/main" id="{7C2E1CDD-DAF6-4CA1-9119-E59B8A4CE6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90368" y="222494"/>
            <a:ext cx="3428362" cy="6028495"/>
          </a:xfrm>
          <a:prstGeom prst="rect">
            <a:avLst/>
          </a:prstGeom>
        </p:spPr>
      </p:pic>
      <p:sp>
        <p:nvSpPr>
          <p:cNvPr id="7" name="TextBox 6">
            <a:extLst>
              <a:ext uri="{FF2B5EF4-FFF2-40B4-BE49-F238E27FC236}">
                <a16:creationId xmlns:a16="http://schemas.microsoft.com/office/drawing/2014/main" id="{79CEEBFE-E3D6-4D72-A602-12A570E07151}"/>
              </a:ext>
            </a:extLst>
          </p:cNvPr>
          <p:cNvSpPr txBox="1"/>
          <p:nvPr/>
        </p:nvSpPr>
        <p:spPr>
          <a:xfrm>
            <a:off x="1740967" y="6226027"/>
            <a:ext cx="6248400" cy="461665"/>
          </a:xfrm>
          <a:prstGeom prst="rect">
            <a:avLst/>
          </a:prstGeom>
          <a:noFill/>
        </p:spPr>
        <p:txBody>
          <a:bodyPr vert="horz" wrap="square" rtlCol="0">
            <a:spAutoFit/>
          </a:bodyPr>
          <a:lstStyle/>
          <a:p>
            <a:pPr algn="ctr"/>
            <a:r>
              <a:rPr lang="en-US" sz="2400" b="1" dirty="0">
                <a:solidFill>
                  <a:srgbClr val="00B050"/>
                </a:solidFill>
                <a:latin typeface="Georgia" panose="02040502050405020303" pitchFamily="18" charset="0"/>
              </a:rPr>
              <a:t>5 months		1 year</a:t>
            </a:r>
          </a:p>
        </p:txBody>
      </p:sp>
    </p:spTree>
    <p:extLst>
      <p:ext uri="{BB962C8B-B14F-4D97-AF65-F5344CB8AC3E}">
        <p14:creationId xmlns:p14="http://schemas.microsoft.com/office/powerpoint/2010/main" val="3984311796"/>
      </p:ext>
    </p:extLst>
  </p:cSld>
  <p:clrMapOvr>
    <a:masterClrMapping/>
  </p:clrMapOvr>
  <mc:AlternateContent xmlns:mc="http://schemas.openxmlformats.org/markup-compatibility/2006" xmlns:p14="http://schemas.microsoft.com/office/powerpoint/2010/main">
    <mc:Choice Requires="p14">
      <p:transition p14:dur="10" advTm="23114"/>
    </mc:Choice>
    <mc:Fallback xmlns="">
      <p:transition advTm="231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rc_mi" descr="https://s-media-cache-ak0.pinimg.com/736x/55/95/6e/55956e7bc487aab1105265a4a0fa522d.jpg">
            <a:hlinkClick r:id="rId2"/>
          </p:cNvPr>
          <p:cNvPicPr/>
          <p:nvPr/>
        </p:nvPicPr>
        <p:blipFill rotWithShape="1">
          <a:blip r:embed="rId3" cstate="email">
            <a:extLst>
              <a:ext uri="{28A0092B-C50C-407E-A947-70E740481C1C}">
                <a14:useLocalDpi xmlns:a14="http://schemas.microsoft.com/office/drawing/2010/main"/>
              </a:ext>
            </a:extLst>
          </a:blip>
          <a:srcRect b="-420"/>
          <a:stretch/>
        </p:blipFill>
        <p:spPr bwMode="auto">
          <a:xfrm>
            <a:off x="2340864" y="1730618"/>
            <a:ext cx="3374136" cy="4697614"/>
          </a:xfrm>
          <a:prstGeom prst="rect">
            <a:avLst/>
          </a:prstGeom>
          <a:noFill/>
          <a:ln>
            <a:noFill/>
          </a:ln>
        </p:spPr>
      </p:pic>
      <p:pic>
        <p:nvPicPr>
          <p:cNvPr id="5" name="irc_mi" descr="http://sketches.eells.com/.a/6a010536f1d5f3970b012876c97c99970c-320wi">
            <a:hlinkClick r:id="rId4"/>
          </p:cNvPr>
          <p:cNvPicPr/>
          <p:nvPr/>
        </p:nvPicPr>
        <p:blipFill rotWithShape="1">
          <a:blip r:embed="rId5" cstate="print">
            <a:extLst>
              <a:ext uri="{28A0092B-C50C-407E-A947-70E740481C1C}">
                <a14:useLocalDpi xmlns:a14="http://schemas.microsoft.com/office/drawing/2010/main"/>
              </a:ext>
            </a:extLst>
          </a:blip>
          <a:srcRect/>
          <a:stretch/>
        </p:blipFill>
        <p:spPr bwMode="auto">
          <a:xfrm>
            <a:off x="245364" y="0"/>
            <a:ext cx="2543556" cy="4535424"/>
          </a:xfrm>
          <a:prstGeom prst="rect">
            <a:avLst/>
          </a:prstGeom>
          <a:noFill/>
          <a:ln>
            <a:noFill/>
          </a:ln>
        </p:spPr>
      </p:pic>
      <p:pic>
        <p:nvPicPr>
          <p:cNvPr id="6" name="irc_mi" descr="http://4.bp.blogspot.com/-jShcOs5Mbak/UkTltJD5qDI/AAAAAAAADeo/pc38-HFtfQs/s1600/sketch61-2.jpg">
            <a:hlinkClick r:id="rId6"/>
          </p:cNvPr>
          <p:cNvPicPr/>
          <p:nvPr/>
        </p:nvPicPr>
        <p:blipFill rotWithShape="1">
          <a:blip r:embed="rId7" cstate="email">
            <a:extLst>
              <a:ext uri="{28A0092B-C50C-407E-A947-70E740481C1C}">
                <a14:useLocalDpi xmlns:a14="http://schemas.microsoft.com/office/drawing/2010/main"/>
              </a:ext>
            </a:extLst>
          </a:blip>
          <a:srcRect/>
          <a:stretch/>
        </p:blipFill>
        <p:spPr bwMode="auto">
          <a:xfrm>
            <a:off x="8983981" y="341037"/>
            <a:ext cx="2962655" cy="6175926"/>
          </a:xfrm>
          <a:prstGeom prst="rect">
            <a:avLst/>
          </a:prstGeom>
          <a:noFill/>
          <a:ln>
            <a:noFill/>
          </a:ln>
        </p:spPr>
      </p:pic>
      <p:pic>
        <p:nvPicPr>
          <p:cNvPr id="7" name="irc_mi" descr="https://img1.etsystatic.com/000/0/6703617/il_fullxfull.332335149.jpg">
            <a:hlinkClick r:id="rId8"/>
          </p:cNvPr>
          <p:cNvPicPr/>
          <p:nvPr/>
        </p:nvPicPr>
        <p:blipFill rotWithShape="1">
          <a:blip r:embed="rId9" cstate="email">
            <a:extLst>
              <a:ext uri="{28A0092B-C50C-407E-A947-70E740481C1C}">
                <a14:useLocalDpi xmlns:a14="http://schemas.microsoft.com/office/drawing/2010/main"/>
              </a:ext>
            </a:extLst>
          </a:blip>
          <a:srcRect/>
          <a:stretch/>
        </p:blipFill>
        <p:spPr bwMode="auto">
          <a:xfrm>
            <a:off x="5509259" y="164593"/>
            <a:ext cx="3374136" cy="4908866"/>
          </a:xfrm>
          <a:prstGeom prst="rect">
            <a:avLst/>
          </a:prstGeom>
          <a:noFill/>
          <a:ln>
            <a:noFill/>
          </a:ln>
        </p:spPr>
      </p:pic>
    </p:spTree>
    <p:extLst>
      <p:ext uri="{BB962C8B-B14F-4D97-AF65-F5344CB8AC3E}">
        <p14:creationId xmlns:p14="http://schemas.microsoft.com/office/powerpoint/2010/main" val="2299358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6CF481-20E3-42E9-8C50-C19B1F67BD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7233" y="28302"/>
            <a:ext cx="3652761" cy="6283961"/>
          </a:xfrm>
          <a:prstGeom prst="rect">
            <a:avLst/>
          </a:prstGeom>
        </p:spPr>
      </p:pic>
      <p:sp>
        <p:nvSpPr>
          <p:cNvPr id="7" name="TextBox 6">
            <a:extLst>
              <a:ext uri="{FF2B5EF4-FFF2-40B4-BE49-F238E27FC236}">
                <a16:creationId xmlns:a16="http://schemas.microsoft.com/office/drawing/2014/main" id="{CA0AD436-846F-4859-A46E-D26D1B016B5C}"/>
              </a:ext>
            </a:extLst>
          </p:cNvPr>
          <p:cNvSpPr txBox="1"/>
          <p:nvPr/>
        </p:nvSpPr>
        <p:spPr>
          <a:xfrm>
            <a:off x="4869700" y="5720203"/>
            <a:ext cx="3581400" cy="400110"/>
          </a:xfrm>
          <a:prstGeom prst="rect">
            <a:avLst/>
          </a:prstGeom>
          <a:noFill/>
        </p:spPr>
        <p:txBody>
          <a:bodyPr vert="horz" rtlCol="0">
            <a:spAutoFit/>
          </a:bodyPr>
          <a:lstStyle/>
          <a:p>
            <a:pPr algn="ctr"/>
            <a:r>
              <a:rPr lang="en-US" sz="2000" b="1" dirty="0">
                <a:solidFill>
                  <a:srgbClr val="00B050"/>
                </a:solidFill>
                <a:latin typeface="Georgia" panose="02040502050405020303" pitchFamily="18" charset="0"/>
              </a:rPr>
              <a:t>5 months</a:t>
            </a:r>
          </a:p>
        </p:txBody>
      </p:sp>
      <p:pic>
        <p:nvPicPr>
          <p:cNvPr id="5" name="Content Placeholder 5">
            <a:extLst>
              <a:ext uri="{FF2B5EF4-FFF2-40B4-BE49-F238E27FC236}">
                <a16:creationId xmlns:a16="http://schemas.microsoft.com/office/drawing/2014/main" id="{D165B4CB-BF97-4F4A-B26C-A9817DFF93D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rot="21407779">
            <a:off x="1637470" y="117057"/>
            <a:ext cx="3658478" cy="6097743"/>
          </a:xfrm>
          <a:prstGeom prst="rect">
            <a:avLst/>
          </a:prstGeom>
        </p:spPr>
      </p:pic>
      <p:cxnSp>
        <p:nvCxnSpPr>
          <p:cNvPr id="3" name="Straight Arrow Connector 2">
            <a:extLst>
              <a:ext uri="{FF2B5EF4-FFF2-40B4-BE49-F238E27FC236}">
                <a16:creationId xmlns:a16="http://schemas.microsoft.com/office/drawing/2014/main" id="{0F765D9F-FC5B-4DFB-9012-C759094BE82E}"/>
              </a:ext>
            </a:extLst>
          </p:cNvPr>
          <p:cNvCxnSpPr>
            <a:cxnSpLocks/>
          </p:cNvCxnSpPr>
          <p:nvPr/>
        </p:nvCxnSpPr>
        <p:spPr>
          <a:xfrm>
            <a:off x="2153278" y="2895600"/>
            <a:ext cx="2636437" cy="0"/>
          </a:xfrm>
          <a:prstGeom prst="straightConnector1">
            <a:avLst/>
          </a:prstGeom>
          <a:ln w="571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AEB687-E408-47DD-9165-1E24E3E8557E}"/>
              </a:ext>
            </a:extLst>
          </p:cNvPr>
          <p:cNvCxnSpPr/>
          <p:nvPr/>
        </p:nvCxnSpPr>
        <p:spPr>
          <a:xfrm>
            <a:off x="1828800" y="4494520"/>
            <a:ext cx="3352800" cy="0"/>
          </a:xfrm>
          <a:prstGeom prst="straightConnector1">
            <a:avLst/>
          </a:prstGeom>
          <a:ln w="571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532EC1-2B31-4F43-BCA0-5D7598E8C135}"/>
              </a:ext>
            </a:extLst>
          </p:cNvPr>
          <p:cNvCxnSpPr>
            <a:cxnSpLocks/>
          </p:cNvCxnSpPr>
          <p:nvPr/>
        </p:nvCxnSpPr>
        <p:spPr>
          <a:xfrm flipV="1">
            <a:off x="6214369" y="2814221"/>
            <a:ext cx="2236731" cy="1"/>
          </a:xfrm>
          <a:prstGeom prst="straightConnector1">
            <a:avLst/>
          </a:prstGeom>
          <a:ln w="571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94BB38-F551-4CF3-8EFB-6CB997C2F853}"/>
              </a:ext>
            </a:extLst>
          </p:cNvPr>
          <p:cNvCxnSpPr>
            <a:cxnSpLocks/>
          </p:cNvCxnSpPr>
          <p:nvPr/>
        </p:nvCxnSpPr>
        <p:spPr>
          <a:xfrm flipV="1">
            <a:off x="5714640" y="4369910"/>
            <a:ext cx="3367216" cy="71081"/>
          </a:xfrm>
          <a:prstGeom prst="straightConnector1">
            <a:avLst/>
          </a:prstGeom>
          <a:ln w="571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8CC6DD7-4955-4F57-AAF5-B9982240D136}"/>
              </a:ext>
            </a:extLst>
          </p:cNvPr>
          <p:cNvSpPr txBox="1"/>
          <p:nvPr/>
        </p:nvSpPr>
        <p:spPr>
          <a:xfrm>
            <a:off x="3352801" y="1008682"/>
            <a:ext cx="776175" cy="646331"/>
          </a:xfrm>
          <a:prstGeom prst="rect">
            <a:avLst/>
          </a:prstGeom>
          <a:noFill/>
        </p:spPr>
        <p:txBody>
          <a:bodyPr wrap="none" rtlCol="0">
            <a:spAutoFit/>
          </a:bodyPr>
          <a:lstStyle/>
          <a:p>
            <a:r>
              <a:rPr lang="en-US" sz="3600" b="1" dirty="0">
                <a:solidFill>
                  <a:srgbClr val="00B050"/>
                </a:solidFill>
              </a:rPr>
              <a:t>.80</a:t>
            </a:r>
          </a:p>
        </p:txBody>
      </p:sp>
      <p:sp>
        <p:nvSpPr>
          <p:cNvPr id="27" name="TextBox 26">
            <a:extLst>
              <a:ext uri="{FF2B5EF4-FFF2-40B4-BE49-F238E27FC236}">
                <a16:creationId xmlns:a16="http://schemas.microsoft.com/office/drawing/2014/main" id="{620395CA-0E0A-4B49-AA7F-8726D47531B9}"/>
              </a:ext>
            </a:extLst>
          </p:cNvPr>
          <p:cNvSpPr txBox="1"/>
          <p:nvPr/>
        </p:nvSpPr>
        <p:spPr>
          <a:xfrm>
            <a:off x="7314448" y="1008682"/>
            <a:ext cx="776175" cy="646331"/>
          </a:xfrm>
          <a:prstGeom prst="rect">
            <a:avLst/>
          </a:prstGeom>
          <a:noFill/>
        </p:spPr>
        <p:txBody>
          <a:bodyPr wrap="none" rtlCol="0">
            <a:spAutoFit/>
          </a:bodyPr>
          <a:lstStyle/>
          <a:p>
            <a:r>
              <a:rPr lang="en-US" sz="3600" b="1" dirty="0">
                <a:solidFill>
                  <a:srgbClr val="00B050"/>
                </a:solidFill>
              </a:rPr>
              <a:t>.63</a:t>
            </a:r>
          </a:p>
        </p:txBody>
      </p:sp>
    </p:spTree>
    <p:custDataLst>
      <p:tags r:id="rId1"/>
    </p:custDataLst>
    <p:extLst>
      <p:ext uri="{BB962C8B-B14F-4D97-AF65-F5344CB8AC3E}">
        <p14:creationId xmlns:p14="http://schemas.microsoft.com/office/powerpoint/2010/main" val="4162805238"/>
      </p:ext>
    </p:extLst>
  </p:cSld>
  <p:clrMapOvr>
    <a:masterClrMapping/>
  </p:clrMapOvr>
  <mc:AlternateContent xmlns:mc="http://schemas.openxmlformats.org/markup-compatibility/2006" xmlns:p14="http://schemas.microsoft.com/office/powerpoint/2010/main">
    <mc:Choice Requires="p14">
      <p:transition p14:dur="10" advTm="16497"/>
    </mc:Choice>
    <mc:Fallback xmlns="">
      <p:transition advTm="16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750"/>
                                        <p:tgtEl>
                                          <p:spTgt spid="26"/>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outVertical)">
                                      <p:cBhvr>
                                        <p:cTn id="16" dur="500"/>
                                        <p:tgtEl>
                                          <p:spTgt spid="27"/>
                                        </p:tgtEl>
                                      </p:cBhvr>
                                    </p:animEffect>
                                  </p:childTnLst>
                                </p:cTn>
                              </p:par>
                              <p:par>
                                <p:cTn id="17" presetID="16" presetClass="entr" presetSubtype="37"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par>
                                <p:cTn id="20" presetID="16" presetClass="entr" presetSubtype="37"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out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4F4B2-B8F9-416B-BBED-93EADAE3BC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3637" y="150920"/>
            <a:ext cx="3954460" cy="5982783"/>
          </a:xfrm>
          <a:prstGeom prst="rect">
            <a:avLst/>
          </a:prstGeom>
        </p:spPr>
      </p:pic>
      <p:sp>
        <p:nvSpPr>
          <p:cNvPr id="6" name="TextBox 5">
            <a:extLst>
              <a:ext uri="{FF2B5EF4-FFF2-40B4-BE49-F238E27FC236}">
                <a16:creationId xmlns:a16="http://schemas.microsoft.com/office/drawing/2014/main" id="{6AD333FF-2230-469F-9393-D74EE1CB785E}"/>
              </a:ext>
            </a:extLst>
          </p:cNvPr>
          <p:cNvSpPr txBox="1"/>
          <p:nvPr/>
        </p:nvSpPr>
        <p:spPr>
          <a:xfrm>
            <a:off x="7915290" y="5568113"/>
            <a:ext cx="2143110" cy="400110"/>
          </a:xfrm>
          <a:prstGeom prst="rect">
            <a:avLst/>
          </a:prstGeom>
          <a:noFill/>
        </p:spPr>
        <p:txBody>
          <a:bodyPr vert="horz" wrap="square" rtlCol="0">
            <a:spAutoFit/>
          </a:bodyPr>
          <a:lstStyle/>
          <a:p>
            <a:pPr algn="ctr"/>
            <a:r>
              <a:rPr lang="en-US" sz="2000" b="1" dirty="0">
                <a:solidFill>
                  <a:srgbClr val="00B050"/>
                </a:solidFill>
                <a:latin typeface="Source Sans Pro" panose="020B0503030403020204" pitchFamily="34" charset="0"/>
              </a:rPr>
              <a:t>5 months</a:t>
            </a:r>
          </a:p>
        </p:txBody>
      </p:sp>
      <p:pic>
        <p:nvPicPr>
          <p:cNvPr id="7" name="Picture 6">
            <a:extLst>
              <a:ext uri="{FF2B5EF4-FFF2-40B4-BE49-F238E27FC236}">
                <a16:creationId xmlns:a16="http://schemas.microsoft.com/office/drawing/2014/main" id="{7D376572-DF3D-4E8D-AEBD-02258D69F8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3487" y="162248"/>
            <a:ext cx="3849950" cy="5998856"/>
          </a:xfrm>
          <a:prstGeom prst="rect">
            <a:avLst/>
          </a:prstGeom>
        </p:spPr>
      </p:pic>
    </p:spTree>
    <p:extLst>
      <p:ext uri="{BB962C8B-B14F-4D97-AF65-F5344CB8AC3E}">
        <p14:creationId xmlns:p14="http://schemas.microsoft.com/office/powerpoint/2010/main" val="1822642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4503B4-CE9D-48D7-B44F-85DCA1D98A26}"/>
              </a:ext>
            </a:extLst>
          </p:cNvPr>
          <p:cNvSpPr>
            <a:spLocks noGrp="1"/>
          </p:cNvSpPr>
          <p:nvPr>
            <p:ph type="ftr" sz="quarter" idx="11"/>
          </p:nvPr>
        </p:nvSpPr>
        <p:spPr/>
        <p:txBody>
          <a:bodyPr/>
          <a:lstStyle/>
          <a:p>
            <a:pPr>
              <a:defRPr/>
            </a:pPr>
            <a:endParaRPr lang="en-US" dirty="0">
              <a:cs typeface="Arial" pitchFamily="34" charset="0"/>
            </a:endParaRPr>
          </a:p>
        </p:txBody>
      </p:sp>
      <p:sp>
        <p:nvSpPr>
          <p:cNvPr id="3" name="Rectangle 2">
            <a:extLst>
              <a:ext uri="{FF2B5EF4-FFF2-40B4-BE49-F238E27FC236}">
                <a16:creationId xmlns:a16="http://schemas.microsoft.com/office/drawing/2014/main" id="{A9FD153D-DE86-477E-B168-2D3D4A95588E}"/>
              </a:ext>
            </a:extLst>
          </p:cNvPr>
          <p:cNvSpPr/>
          <p:nvPr/>
        </p:nvSpPr>
        <p:spPr>
          <a:xfrm>
            <a:off x="1694648" y="47712"/>
            <a:ext cx="5562600" cy="6832640"/>
          </a:xfrm>
          <a:prstGeom prst="rect">
            <a:avLst/>
          </a:prstGeom>
        </p:spPr>
        <p:txBody>
          <a:bodyPr wrap="square">
            <a:spAutoFit/>
          </a:bodyPr>
          <a:lstStyle/>
          <a:p>
            <a:r>
              <a:rPr lang="en-US" sz="2800" b="1" dirty="0">
                <a:solidFill>
                  <a:srgbClr val="002060"/>
                </a:solidFill>
                <a:ea typeface="Times New Roman" panose="02020603050405020304" pitchFamily="18" charset="0"/>
                <a:cs typeface="Calibri" panose="020F0502020204030204" pitchFamily="34" charset="0"/>
              </a:rPr>
              <a:t>Clinical Observations in 76 pts  </a:t>
            </a: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Extends, improves Lipoabdominoplasty</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Vertical/horizontal waist excess</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Smoothly, narrowed waist</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Predicable</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Removes lateral buttock, thigh excess</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Rounded lateral Buttock Lift</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Intergluteal cleft unchanged</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Para sacral dimples</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Closure not over boney sacrum</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Modified lower body lift</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Donor site for lipoaugmentation</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Bulging hip reduced</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Smaller rounded hip</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Anchored closure</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No lateral gluteal depression</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No saddlebags</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Liposuction low back</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Faint scars </a:t>
            </a: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Modified for Saddlebags</a:t>
            </a: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Easily planned and executed</a:t>
            </a:r>
          </a:p>
          <a:p>
            <a:pPr marL="342900" indent="-342900">
              <a:buFont typeface="+mj-lt"/>
              <a:buAutoNum type="arabicPeriod"/>
              <a:tabLst>
                <a:tab pos="457200" algn="l"/>
              </a:tabLst>
            </a:pPr>
            <a:r>
              <a:rPr lang="en-US" dirty="0">
                <a:solidFill>
                  <a:srgbClr val="002060"/>
                </a:solidFill>
                <a:latin typeface="Calibri" panose="020F0502020204030204" pitchFamily="34" charset="0"/>
                <a:ea typeface="Times New Roman" panose="02020603050405020304" pitchFamily="18" charset="0"/>
              </a:rPr>
              <a:t>Two-team</a:t>
            </a:r>
            <a:endParaRPr lang="en-US"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endParaRPr lang="en-US" sz="1600" dirty="0">
              <a:latin typeface="Times New Roman" panose="02020603050405020304" pitchFamily="18" charset="0"/>
              <a:ea typeface="Times New Roman" panose="02020603050405020304" pitchFamily="18" charset="0"/>
            </a:endParaRPr>
          </a:p>
          <a:p>
            <a:pPr marL="342900" indent="-342900">
              <a:buFont typeface="+mj-lt"/>
              <a:buAutoNum type="arabicPeriod"/>
              <a:tabLst>
                <a:tab pos="457200" algn="l"/>
              </a:tabLst>
            </a:pPr>
            <a:endParaRPr lang="en-US" sz="16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0B5072FD-2578-4832-8CC8-BAB10CFD2688}"/>
              </a:ext>
            </a:extLst>
          </p:cNvPr>
          <p:cNvSpPr/>
          <p:nvPr/>
        </p:nvSpPr>
        <p:spPr>
          <a:xfrm>
            <a:off x="5059680" y="3244612"/>
            <a:ext cx="4572000" cy="3108543"/>
          </a:xfrm>
          <a:prstGeom prst="rect">
            <a:avLst/>
          </a:prstGeom>
        </p:spPr>
        <p:txBody>
          <a:bodyPr>
            <a:spAutoFit/>
          </a:bodyPr>
          <a:lstStyle/>
          <a:p>
            <a:pPr>
              <a:tabLst>
                <a:tab pos="457200" algn="l"/>
              </a:tabLst>
            </a:pP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22. No transfusions</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23. Outpatient</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sz="1600" dirty="0">
                <a:solidFill>
                  <a:srgbClr val="002060"/>
                </a:solidFill>
                <a:latin typeface="Times New Roman" panose="02020603050405020304" pitchFamily="18" charset="0"/>
                <a:ea typeface="Times New Roman" panose="02020603050405020304" pitchFamily="18" charset="0"/>
              </a:rPr>
              <a:t>24. </a:t>
            </a:r>
            <a:r>
              <a:rPr lang="en-US" dirty="0">
                <a:solidFill>
                  <a:srgbClr val="002060"/>
                </a:solidFill>
                <a:latin typeface="Calibri" panose="020F0502020204030204" pitchFamily="34" charset="0"/>
                <a:ea typeface="Times New Roman" panose="02020603050405020304" pitchFamily="18" charset="0"/>
              </a:rPr>
              <a:t>Less pain</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sz="1600" dirty="0">
                <a:solidFill>
                  <a:srgbClr val="002060"/>
                </a:solidFill>
                <a:latin typeface="Times New Roman" panose="02020603050405020304" pitchFamily="18" charset="0"/>
                <a:ea typeface="Times New Roman" panose="02020603050405020304" pitchFamily="18" charset="0"/>
              </a:rPr>
              <a:t>25. </a:t>
            </a:r>
            <a:r>
              <a:rPr lang="en-US" dirty="0">
                <a:solidFill>
                  <a:srgbClr val="002060"/>
                </a:solidFill>
                <a:latin typeface="Calibri" panose="020F0502020204030204" pitchFamily="34" charset="0"/>
                <a:ea typeface="Times New Roman" panose="02020603050405020304" pitchFamily="18" charset="0"/>
              </a:rPr>
              <a:t>Reduces epigastric excess</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26. Restores musculofascial contours </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27. Alternative to FDL abdominoplasty</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28. 9% complications</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29. Minimal secondary deformity</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30. Compliments J Torsoplasty</a:t>
            </a:r>
            <a:endParaRPr lang="en-US" sz="1600" dirty="0">
              <a:latin typeface="Times New Roman" panose="02020603050405020304" pitchFamily="18" charset="0"/>
              <a:ea typeface="Times New Roman" panose="02020603050405020304" pitchFamily="18" charset="0"/>
            </a:endParaRPr>
          </a:p>
          <a:p>
            <a:pPr>
              <a:tabLst>
                <a:tab pos="457200" algn="l"/>
              </a:tabLst>
            </a:pPr>
            <a:r>
              <a:rPr lang="en-US" dirty="0">
                <a:solidFill>
                  <a:srgbClr val="002060"/>
                </a:solidFill>
                <a:latin typeface="Calibri" panose="020F0502020204030204" pitchFamily="34" charset="0"/>
                <a:ea typeface="Times New Roman" panose="02020603050405020304" pitchFamily="18" charset="0"/>
              </a:rPr>
              <a:t>31. Revises prior LBL/liposuction</a:t>
            </a:r>
            <a:endParaRPr lang="en-US" dirty="0"/>
          </a:p>
        </p:txBody>
      </p:sp>
      <p:pic>
        <p:nvPicPr>
          <p:cNvPr id="8" name="Picture 7">
            <a:extLst>
              <a:ext uri="{FF2B5EF4-FFF2-40B4-BE49-F238E27FC236}">
                <a16:creationId xmlns:a16="http://schemas.microsoft.com/office/drawing/2014/main" id="{FC2727FA-3EF0-4D47-B45B-F7AB7D2DAE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86601" y="135160"/>
            <a:ext cx="1955359" cy="4289227"/>
          </a:xfrm>
          <a:prstGeom prst="rect">
            <a:avLst/>
          </a:prstGeom>
          <a:ln w="28575">
            <a:solidFill>
              <a:srgbClr val="002060"/>
            </a:solidFill>
          </a:ln>
        </p:spPr>
      </p:pic>
      <p:pic>
        <p:nvPicPr>
          <p:cNvPr id="9" name="Picture 8">
            <a:extLst>
              <a:ext uri="{FF2B5EF4-FFF2-40B4-BE49-F238E27FC236}">
                <a16:creationId xmlns:a16="http://schemas.microsoft.com/office/drawing/2014/main" id="{DFF227E2-CB28-4007-87A7-4CAFE445D1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41960" y="131209"/>
            <a:ext cx="1854642" cy="4293178"/>
          </a:xfrm>
          <a:prstGeom prst="rect">
            <a:avLst/>
          </a:prstGeom>
          <a:ln w="28575">
            <a:solidFill>
              <a:srgbClr val="002060"/>
            </a:solidFill>
          </a:ln>
        </p:spPr>
      </p:pic>
      <p:sp>
        <p:nvSpPr>
          <p:cNvPr id="10" name="Rectangle 9">
            <a:extLst>
              <a:ext uri="{FF2B5EF4-FFF2-40B4-BE49-F238E27FC236}">
                <a16:creationId xmlns:a16="http://schemas.microsoft.com/office/drawing/2014/main" id="{15301AB9-A1ED-4FBD-B8A9-DECF21BE561B}"/>
              </a:ext>
            </a:extLst>
          </p:cNvPr>
          <p:cNvSpPr/>
          <p:nvPr/>
        </p:nvSpPr>
        <p:spPr>
          <a:xfrm>
            <a:off x="8056132" y="5666859"/>
            <a:ext cx="184731" cy="369332"/>
          </a:xfrm>
          <a:prstGeom prst="rect">
            <a:avLst/>
          </a:prstGeom>
        </p:spPr>
        <p:txBody>
          <a:bodyPr wrap="none">
            <a:spAutoFit/>
          </a:bodyPr>
          <a:lstStyle/>
          <a:p>
            <a:endParaRPr lang="en-US" dirty="0"/>
          </a:p>
        </p:txBody>
      </p:sp>
    </p:spTree>
    <p:custDataLst>
      <p:tags r:id="rId1"/>
    </p:custDataLst>
    <p:extLst>
      <p:ext uri="{BB962C8B-B14F-4D97-AF65-F5344CB8AC3E}">
        <p14:creationId xmlns:p14="http://schemas.microsoft.com/office/powerpoint/2010/main" val="1936985487"/>
      </p:ext>
    </p:extLst>
  </p:cSld>
  <p:clrMapOvr>
    <a:masterClrMapping/>
  </p:clrMapOvr>
  <mc:AlternateContent xmlns:mc="http://schemas.openxmlformats.org/markup-compatibility/2006" xmlns:p14="http://schemas.microsoft.com/office/powerpoint/2010/main">
    <mc:Choice Requires="p14">
      <p:transition p14:dur="10" advTm="22830"/>
    </mc:Choice>
    <mc:Fallback xmlns="">
      <p:transition advTm="228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6" end="6"/>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19" end="19"/>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5" name="Picture 5" descr="flank0"/>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77586" y="971373"/>
            <a:ext cx="2097501" cy="2412308"/>
          </a:xfrm>
          <a:prstGeom prst="rect">
            <a:avLst/>
          </a:prstGeom>
          <a:noFill/>
          <a:extLst>
            <a:ext uri="{909E8E84-426E-40DD-AFC4-6F175D3DCCD1}">
              <a14:hiddenFill xmlns:a14="http://schemas.microsoft.com/office/drawing/2010/main">
                <a:solidFill>
                  <a:srgbClr val="FFFFFF"/>
                </a:solidFill>
              </a14:hiddenFill>
            </a:ext>
          </a:extLst>
        </p:spPr>
      </p:pic>
      <p:pic>
        <p:nvPicPr>
          <p:cNvPr id="148486" name="Picture 6" descr="flank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63372" y="989290"/>
            <a:ext cx="2161798" cy="2385432"/>
          </a:xfrm>
          <a:prstGeom prst="rect">
            <a:avLst/>
          </a:prstGeom>
          <a:noFill/>
          <a:extLst>
            <a:ext uri="{909E8E84-426E-40DD-AFC4-6F175D3DCCD1}">
              <a14:hiddenFill xmlns:a14="http://schemas.microsoft.com/office/drawing/2010/main">
                <a:solidFill>
                  <a:srgbClr val="FFFFFF"/>
                </a:solidFill>
              </a14:hiddenFill>
            </a:ext>
          </a:extLst>
        </p:spPr>
      </p:pic>
      <p:pic>
        <p:nvPicPr>
          <p:cNvPr id="148487" name="Picture 7" descr="flank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35975" y="980332"/>
            <a:ext cx="2174448" cy="2394391"/>
          </a:xfrm>
          <a:prstGeom prst="rect">
            <a:avLst/>
          </a:prstGeom>
          <a:noFill/>
          <a:extLst>
            <a:ext uri="{909E8E84-426E-40DD-AFC4-6F175D3DCCD1}">
              <a14:hiddenFill xmlns:a14="http://schemas.microsoft.com/office/drawing/2010/main">
                <a:solidFill>
                  <a:srgbClr val="FFFFFF"/>
                </a:solidFill>
              </a14:hiddenFill>
            </a:ext>
          </a:extLst>
        </p:spPr>
      </p:pic>
      <p:pic>
        <p:nvPicPr>
          <p:cNvPr id="148488" name="Picture 8" descr="flank2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20164" y="980332"/>
            <a:ext cx="2169917" cy="2394391"/>
          </a:xfrm>
          <a:prstGeom prst="rect">
            <a:avLst/>
          </a:prstGeom>
          <a:noFill/>
          <a:extLst>
            <a:ext uri="{909E8E84-426E-40DD-AFC4-6F175D3DCCD1}">
              <a14:hiddenFill xmlns:a14="http://schemas.microsoft.com/office/drawing/2010/main">
                <a:solidFill>
                  <a:srgbClr val="FFFFFF"/>
                </a:solidFill>
              </a14:hiddenFill>
            </a:ext>
          </a:extLst>
        </p:spPr>
      </p:pic>
      <p:sp>
        <p:nvSpPr>
          <p:cNvPr id="148489" name="Text Box 9"/>
          <p:cNvSpPr txBox="1">
            <a:spLocks noChangeArrowheads="1"/>
          </p:cNvSpPr>
          <p:nvPr/>
        </p:nvSpPr>
        <p:spPr bwMode="auto">
          <a:xfrm>
            <a:off x="2133601" y="3300768"/>
            <a:ext cx="13602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dirty="0">
                <a:latin typeface="Arial" charset="0"/>
              </a:rPr>
              <a:t> </a:t>
            </a:r>
            <a:r>
              <a:rPr lang="en-US" sz="3600" b="1" dirty="0">
                <a:solidFill>
                  <a:srgbClr val="0070C0"/>
                </a:solidFill>
                <a:latin typeface="Arial" charset="0"/>
              </a:rPr>
              <a:t>0</a:t>
            </a:r>
            <a:r>
              <a:rPr lang="en-US" sz="3200" dirty="0">
                <a:latin typeface="Arial" charset="0"/>
              </a:rPr>
              <a:t> </a:t>
            </a:r>
            <a:r>
              <a:rPr lang="en-US" dirty="0">
                <a:latin typeface="Arial" charset="0"/>
              </a:rPr>
              <a:t>Normal</a:t>
            </a:r>
          </a:p>
        </p:txBody>
      </p:sp>
      <p:sp>
        <p:nvSpPr>
          <p:cNvPr id="148490" name="Text Box 10"/>
          <p:cNvSpPr txBox="1">
            <a:spLocks noChangeArrowheads="1"/>
          </p:cNvSpPr>
          <p:nvPr/>
        </p:nvSpPr>
        <p:spPr bwMode="auto">
          <a:xfrm>
            <a:off x="4061123" y="3331546"/>
            <a:ext cx="15325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3200" b="1" dirty="0">
                <a:solidFill>
                  <a:srgbClr val="0070C0"/>
                </a:solidFill>
                <a:latin typeface="Arial" charset="0"/>
              </a:rPr>
              <a:t>1</a:t>
            </a:r>
            <a:r>
              <a:rPr lang="en-US" dirty="0">
                <a:latin typeface="Arial" charset="0"/>
              </a:rPr>
              <a:t>  Adiposity</a:t>
            </a:r>
          </a:p>
        </p:txBody>
      </p:sp>
      <p:sp>
        <p:nvSpPr>
          <p:cNvPr id="148491" name="Text Box 11"/>
          <p:cNvSpPr txBox="1">
            <a:spLocks noChangeArrowheads="1"/>
          </p:cNvSpPr>
          <p:nvPr/>
        </p:nvSpPr>
        <p:spPr bwMode="auto">
          <a:xfrm>
            <a:off x="6096001" y="3374722"/>
            <a:ext cx="20007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800" b="1" dirty="0">
                <a:solidFill>
                  <a:srgbClr val="0070C0"/>
                </a:solidFill>
                <a:latin typeface="Arial" charset="0"/>
              </a:rPr>
              <a:t>2</a:t>
            </a:r>
            <a:r>
              <a:rPr lang="en-US" dirty="0">
                <a:latin typeface="Arial" charset="0"/>
              </a:rPr>
              <a:t>  Defined roll</a:t>
            </a:r>
          </a:p>
        </p:txBody>
      </p:sp>
      <p:sp>
        <p:nvSpPr>
          <p:cNvPr id="148492" name="Text Box 12"/>
          <p:cNvSpPr txBox="1">
            <a:spLocks noChangeArrowheads="1"/>
          </p:cNvSpPr>
          <p:nvPr/>
        </p:nvSpPr>
        <p:spPr bwMode="auto">
          <a:xfrm>
            <a:off x="8153401" y="3391631"/>
            <a:ext cx="23062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800" b="1" dirty="0">
                <a:solidFill>
                  <a:srgbClr val="0070C0"/>
                </a:solidFill>
                <a:latin typeface="Arial" charset="0"/>
              </a:rPr>
              <a:t>3</a:t>
            </a:r>
            <a:r>
              <a:rPr lang="en-US" dirty="0">
                <a:latin typeface="Arial" charset="0"/>
              </a:rPr>
              <a:t> Ptotic or Large roll</a:t>
            </a:r>
          </a:p>
        </p:txBody>
      </p:sp>
      <p:sp>
        <p:nvSpPr>
          <p:cNvPr id="3" name="TextBox 2">
            <a:extLst>
              <a:ext uri="{FF2B5EF4-FFF2-40B4-BE49-F238E27FC236}">
                <a16:creationId xmlns:a16="http://schemas.microsoft.com/office/drawing/2014/main" id="{B5D4FEAC-DF81-4EA9-9277-1A0EE7FC5491}"/>
              </a:ext>
            </a:extLst>
          </p:cNvPr>
          <p:cNvSpPr txBox="1"/>
          <p:nvPr/>
        </p:nvSpPr>
        <p:spPr>
          <a:xfrm>
            <a:off x="2070375" y="3964007"/>
            <a:ext cx="6219705" cy="1754326"/>
          </a:xfrm>
          <a:prstGeom prst="rect">
            <a:avLst/>
          </a:prstGeom>
          <a:noFill/>
        </p:spPr>
        <p:txBody>
          <a:bodyPr wrap="square" rtlCol="0">
            <a:spAutoFit/>
          </a:bodyPr>
          <a:lstStyle/>
          <a:p>
            <a:pPr marL="385763" indent="-385763">
              <a:buAutoNum type="arabicPeriod"/>
            </a:pPr>
            <a:r>
              <a:rPr lang="en-US" sz="2400" b="1" dirty="0"/>
              <a:t>Pittsburgh Flank Deformity:   </a:t>
            </a:r>
            <a:r>
              <a:rPr lang="en-US" sz="2800" b="1" dirty="0">
                <a:solidFill>
                  <a:srgbClr val="0070C0"/>
                </a:solidFill>
                <a:latin typeface="Arial" panose="020B0604020202020204" pitchFamily="34" charset="0"/>
                <a:cs typeface="Arial" panose="020B0604020202020204" pitchFamily="34" charset="0"/>
              </a:rPr>
              <a:t>0, 1, 2, 3</a:t>
            </a:r>
          </a:p>
          <a:p>
            <a:pPr marL="385763" indent="-385763">
              <a:buAutoNum type="arabicPeriod"/>
            </a:pPr>
            <a:r>
              <a:rPr lang="en-US" sz="2400" b="1" dirty="0"/>
              <a:t>Pittsburgh Flank Result:  </a:t>
            </a:r>
            <a:r>
              <a:rPr lang="en-US" sz="2800" b="1" dirty="0">
                <a:solidFill>
                  <a:srgbClr val="0070C0"/>
                </a:solidFill>
                <a:latin typeface="Arial" panose="020B0604020202020204" pitchFamily="34" charset="0"/>
                <a:cs typeface="Arial" panose="020B0604020202020204" pitchFamily="34" charset="0"/>
              </a:rPr>
              <a:t>0, 1, 2, 3 </a:t>
            </a:r>
          </a:p>
          <a:p>
            <a:pPr marL="385763" indent="-385763">
              <a:buAutoNum type="arabicPeriod"/>
            </a:pPr>
            <a:r>
              <a:rPr lang="en-US" sz="2800" b="1" dirty="0">
                <a:latin typeface="Arial" panose="020B0604020202020204" pitchFamily="34" charset="0"/>
                <a:cs typeface="Arial" panose="020B0604020202020204" pitchFamily="34" charset="0"/>
              </a:rPr>
              <a:t>1-5</a:t>
            </a:r>
            <a:r>
              <a:rPr lang="en-US" sz="2800" b="1" dirty="0"/>
              <a:t> </a:t>
            </a:r>
            <a:r>
              <a:rPr lang="en-US" sz="2400" b="1" dirty="0"/>
              <a:t>Aesthetics: </a:t>
            </a:r>
            <a:r>
              <a:rPr lang="en-US" sz="2400" dirty="0"/>
              <a:t>Back, flanks, Hips/lateral thighs, Buttocks</a:t>
            </a:r>
          </a:p>
        </p:txBody>
      </p:sp>
      <p:pic>
        <p:nvPicPr>
          <p:cNvPr id="6" name="Picture 5">
            <a:extLst>
              <a:ext uri="{FF2B5EF4-FFF2-40B4-BE49-F238E27FC236}">
                <a16:creationId xmlns:a16="http://schemas.microsoft.com/office/drawing/2014/main" id="{A6BAF35E-AC80-4781-AF7F-42503A7FE3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5949" y="5706453"/>
            <a:ext cx="3669173" cy="888628"/>
          </a:xfrm>
          <a:prstGeom prst="rect">
            <a:avLst/>
          </a:prstGeom>
        </p:spPr>
      </p:pic>
      <p:sp>
        <p:nvSpPr>
          <p:cNvPr id="5" name="Rectangle 4">
            <a:extLst>
              <a:ext uri="{FF2B5EF4-FFF2-40B4-BE49-F238E27FC236}">
                <a16:creationId xmlns:a16="http://schemas.microsoft.com/office/drawing/2014/main" id="{C7FEC538-1387-481E-A3C3-AAE118D4AC1B}"/>
              </a:ext>
            </a:extLst>
          </p:cNvPr>
          <p:cNvSpPr/>
          <p:nvPr/>
        </p:nvSpPr>
        <p:spPr>
          <a:xfrm>
            <a:off x="351199" y="54667"/>
            <a:ext cx="9144000" cy="954107"/>
          </a:xfrm>
          <a:prstGeom prst="rect">
            <a:avLst/>
          </a:prstGeom>
        </p:spPr>
        <p:txBody>
          <a:bodyPr wrap="square">
            <a:spAutoFit/>
          </a:bodyPr>
          <a:lstStyle/>
          <a:p>
            <a:r>
              <a:rPr lang="en-US" sz="2800" b="1" dirty="0">
                <a:solidFill>
                  <a:srgbClr val="92D050"/>
                </a:solidFill>
                <a:latin typeface="Calibri" panose="020F0502020204030204" pitchFamily="34" charset="0"/>
              </a:rPr>
              <a:t>Null hypothesis: Flankplasty results in greater reduction of flank deformity, and improved aesthetics</a:t>
            </a:r>
            <a:endParaRPr lang="en-US" sz="2400" b="1" dirty="0">
              <a:solidFill>
                <a:srgbClr val="92D050"/>
              </a:solidFill>
            </a:endParaRPr>
          </a:p>
        </p:txBody>
      </p:sp>
    </p:spTree>
    <p:extLst>
      <p:ext uri="{BB962C8B-B14F-4D97-AF65-F5344CB8AC3E}">
        <p14:creationId xmlns:p14="http://schemas.microsoft.com/office/powerpoint/2010/main" val="1803471454"/>
      </p:ext>
    </p:extLst>
  </p:cSld>
  <p:clrMapOvr>
    <a:masterClrMapping/>
  </p:clrMapOvr>
  <mc:AlternateContent xmlns:mc="http://schemas.openxmlformats.org/markup-compatibility/2006" xmlns:p14="http://schemas.microsoft.com/office/powerpoint/2010/main">
    <mc:Choice Requires="p14">
      <p:transition spd="slow" p14:dur="5250" advTm="24702"/>
    </mc:Choice>
    <mc:Fallback xmlns="">
      <p:transition spd="slow" advTm="2470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C74AEB-ECE2-419F-A482-352A337690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3637" y="758963"/>
            <a:ext cx="6309303" cy="4731976"/>
          </a:xfrm>
          <a:prstGeom prst="rect">
            <a:avLst/>
          </a:prstGeom>
        </p:spPr>
      </p:pic>
      <p:sp>
        <p:nvSpPr>
          <p:cNvPr id="6" name="TextBox 5">
            <a:extLst>
              <a:ext uri="{FF2B5EF4-FFF2-40B4-BE49-F238E27FC236}">
                <a16:creationId xmlns:a16="http://schemas.microsoft.com/office/drawing/2014/main" id="{95B87B6A-CA20-487D-8DEE-2C006652689C}"/>
              </a:ext>
            </a:extLst>
          </p:cNvPr>
          <p:cNvSpPr txBox="1"/>
          <p:nvPr/>
        </p:nvSpPr>
        <p:spPr>
          <a:xfrm>
            <a:off x="1447800" y="266622"/>
            <a:ext cx="7285140" cy="800219"/>
          </a:xfrm>
          <a:prstGeom prst="rect">
            <a:avLst/>
          </a:prstGeom>
          <a:noFill/>
        </p:spPr>
        <p:txBody>
          <a:bodyPr vert="horz" wrap="square" rtlCol="0">
            <a:spAutoFit/>
          </a:bodyPr>
          <a:lstStyle/>
          <a:p>
            <a:pPr algn="ctr"/>
            <a:r>
              <a:rPr lang="en-US" sz="2400" dirty="0">
                <a:solidFill>
                  <a:schemeClr val="accent6"/>
                </a:solidFill>
                <a:latin typeface="Calibri" panose="020F0502020204030204" pitchFamily="34" charset="0"/>
              </a:rPr>
              <a:t>107 </a:t>
            </a:r>
            <a:r>
              <a:rPr lang="en-US" sz="2400" b="1" dirty="0">
                <a:solidFill>
                  <a:schemeClr val="accent6"/>
                </a:solidFill>
                <a:latin typeface="Calibri" panose="020F0502020204030204" pitchFamily="34" charset="0"/>
              </a:rPr>
              <a:t>Lower Body Lift</a:t>
            </a:r>
            <a:r>
              <a:rPr lang="en-US" sz="2400" dirty="0">
                <a:solidFill>
                  <a:schemeClr val="accent6"/>
                </a:solidFill>
                <a:latin typeface="Calibri" panose="020F0502020204030204" pitchFamily="34" charset="0"/>
              </a:rPr>
              <a:t>	</a:t>
            </a:r>
            <a:r>
              <a:rPr lang="en-US" sz="2800" b="1" dirty="0">
                <a:solidFill>
                  <a:schemeClr val="accent6"/>
                </a:solidFill>
                <a:latin typeface="Calibri" panose="020F0502020204030204" pitchFamily="34" charset="0"/>
              </a:rPr>
              <a:t>.76			.78</a:t>
            </a:r>
            <a:r>
              <a:rPr lang="en-US" dirty="0">
                <a:latin typeface="Calibri" panose="020F0502020204030204" pitchFamily="34" charset="0"/>
              </a:rPr>
              <a:t>		</a:t>
            </a:r>
          </a:p>
        </p:txBody>
      </p:sp>
      <p:graphicFrame>
        <p:nvGraphicFramePr>
          <p:cNvPr id="10" name="Diagram 9">
            <a:extLst>
              <a:ext uri="{FF2B5EF4-FFF2-40B4-BE49-F238E27FC236}">
                <a16:creationId xmlns:a16="http://schemas.microsoft.com/office/drawing/2014/main" id="{50460083-BDF6-4736-839C-B886A3C5E8EB}"/>
              </a:ext>
            </a:extLst>
          </p:cNvPr>
          <p:cNvGraphicFramePr/>
          <p:nvPr>
            <p:extLst>
              <p:ext uri="{D42A27DB-BD31-4B8C-83A1-F6EECF244321}">
                <p14:modId xmlns:p14="http://schemas.microsoft.com/office/powerpoint/2010/main" val="4170288844"/>
              </p:ext>
            </p:extLst>
          </p:nvPr>
        </p:nvGraphicFramePr>
        <p:xfrm>
          <a:off x="2423637" y="5883134"/>
          <a:ext cx="6255295" cy="395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5F01D9EE-0C17-42F1-9F6E-AB3E7EF6D3E0}"/>
              </a:ext>
            </a:extLst>
          </p:cNvPr>
          <p:cNvSpPr txBox="1"/>
          <p:nvPr/>
        </p:nvSpPr>
        <p:spPr>
          <a:xfrm>
            <a:off x="2323669" y="5451145"/>
            <a:ext cx="6035681"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Deformity Grade  2 		Result Grade  2</a:t>
            </a:r>
          </a:p>
        </p:txBody>
      </p:sp>
      <p:graphicFrame>
        <p:nvGraphicFramePr>
          <p:cNvPr id="14" name="Diagram 13">
            <a:extLst>
              <a:ext uri="{FF2B5EF4-FFF2-40B4-BE49-F238E27FC236}">
                <a16:creationId xmlns:a16="http://schemas.microsoft.com/office/drawing/2014/main" id="{8CB092FB-D245-4F63-AE2E-84E462CD572F}"/>
              </a:ext>
            </a:extLst>
          </p:cNvPr>
          <p:cNvGraphicFramePr/>
          <p:nvPr>
            <p:extLst>
              <p:ext uri="{D42A27DB-BD31-4B8C-83A1-F6EECF244321}">
                <p14:modId xmlns:p14="http://schemas.microsoft.com/office/powerpoint/2010/main" val="2031654153"/>
              </p:ext>
            </p:extLst>
          </p:nvPr>
        </p:nvGraphicFramePr>
        <p:xfrm>
          <a:off x="2160184" y="5863938"/>
          <a:ext cx="6537923" cy="414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201877296"/>
      </p:ext>
    </p:extLst>
  </p:cSld>
  <p:clrMapOvr>
    <a:masterClrMapping/>
  </p:clrMapOvr>
  <mc:AlternateContent xmlns:mc="http://schemas.openxmlformats.org/markup-compatibility/2006" xmlns:p14="http://schemas.microsoft.com/office/powerpoint/2010/main">
    <mc:Choice Requires="p14">
      <p:transition spd="slow" p14:dur="5250" advTm="24019"/>
    </mc:Choice>
    <mc:Fallback xmlns="">
      <p:transition spd="slow" advTm="24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61AB3-9C54-42FE-8EE6-7F4A9270C3A4}"/>
              </a:ext>
            </a:extLst>
          </p:cNvPr>
          <p:cNvSpPr/>
          <p:nvPr/>
        </p:nvSpPr>
        <p:spPr>
          <a:xfrm>
            <a:off x="1155195" y="115924"/>
            <a:ext cx="8252580" cy="523220"/>
          </a:xfrm>
          <a:prstGeom prst="rect">
            <a:avLst/>
          </a:prstGeom>
        </p:spPr>
        <p:txBody>
          <a:bodyPr wrap="none">
            <a:spAutoFit/>
          </a:bodyPr>
          <a:lstStyle/>
          <a:p>
            <a:pPr algn="ctr"/>
            <a:r>
              <a:rPr lang="en-US" sz="2400" dirty="0">
                <a:solidFill>
                  <a:schemeClr val="accent6"/>
                </a:solidFill>
                <a:latin typeface="Calibri" panose="020F0502020204030204" pitchFamily="34" charset="0"/>
              </a:rPr>
              <a:t>140 Flankplasty, Lipoabdominoplasty    </a:t>
            </a:r>
            <a:r>
              <a:rPr lang="en-US" sz="2800" b="1" dirty="0">
                <a:solidFill>
                  <a:schemeClr val="accent6"/>
                </a:solidFill>
                <a:latin typeface="Calibri" panose="020F0502020204030204" pitchFamily="34" charset="0"/>
              </a:rPr>
              <a:t>.91				.83 </a:t>
            </a:r>
            <a:r>
              <a:rPr lang="en-US" sz="2400" dirty="0">
                <a:latin typeface="Calibri" panose="020F0502020204030204" pitchFamily="34" charset="0"/>
              </a:rPr>
              <a:t>  </a:t>
            </a:r>
            <a:endParaRPr lang="en-US" dirty="0">
              <a:latin typeface="Calibri" panose="020F0502020204030204" pitchFamily="34" charset="0"/>
            </a:endParaRPr>
          </a:p>
        </p:txBody>
      </p:sp>
      <p:graphicFrame>
        <p:nvGraphicFramePr>
          <p:cNvPr id="10" name="Diagram 9">
            <a:extLst>
              <a:ext uri="{FF2B5EF4-FFF2-40B4-BE49-F238E27FC236}">
                <a16:creationId xmlns:a16="http://schemas.microsoft.com/office/drawing/2014/main" id="{957AFC75-F8F7-446B-A442-F0F14757ED83}"/>
              </a:ext>
            </a:extLst>
          </p:cNvPr>
          <p:cNvGraphicFramePr/>
          <p:nvPr>
            <p:extLst>
              <p:ext uri="{D42A27DB-BD31-4B8C-83A1-F6EECF244321}">
                <p14:modId xmlns:p14="http://schemas.microsoft.com/office/powerpoint/2010/main" val="1996546438"/>
              </p:ext>
            </p:extLst>
          </p:nvPr>
        </p:nvGraphicFramePr>
        <p:xfrm>
          <a:off x="2286001" y="5868734"/>
          <a:ext cx="6255295" cy="395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8952874-977A-4126-ACD1-A4243EC8BB03}"/>
              </a:ext>
            </a:extLst>
          </p:cNvPr>
          <p:cNvSpPr txBox="1"/>
          <p:nvPr/>
        </p:nvSpPr>
        <p:spPr>
          <a:xfrm>
            <a:off x="2743201" y="5432241"/>
            <a:ext cx="5618465"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Deformity Grade 2  	       Result Grade 0 </a:t>
            </a:r>
          </a:p>
        </p:txBody>
      </p:sp>
      <p:graphicFrame>
        <p:nvGraphicFramePr>
          <p:cNvPr id="12" name="Diagram 11">
            <a:extLst>
              <a:ext uri="{FF2B5EF4-FFF2-40B4-BE49-F238E27FC236}">
                <a16:creationId xmlns:a16="http://schemas.microsoft.com/office/drawing/2014/main" id="{3A807A4B-2305-4FFC-9E8D-04D4860336ED}"/>
              </a:ext>
            </a:extLst>
          </p:cNvPr>
          <p:cNvGraphicFramePr/>
          <p:nvPr>
            <p:extLst>
              <p:ext uri="{D42A27DB-BD31-4B8C-83A1-F6EECF244321}">
                <p14:modId xmlns:p14="http://schemas.microsoft.com/office/powerpoint/2010/main" val="1131707594"/>
              </p:ext>
            </p:extLst>
          </p:nvPr>
        </p:nvGraphicFramePr>
        <p:xfrm>
          <a:off x="2266407" y="5890061"/>
          <a:ext cx="6255295" cy="3954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Content Placeholder 5">
            <a:extLst>
              <a:ext uri="{FF2B5EF4-FFF2-40B4-BE49-F238E27FC236}">
                <a16:creationId xmlns:a16="http://schemas.microsoft.com/office/drawing/2014/main" id="{569BD5D5-92E7-49B7-82BB-0CF3AC19960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05000" y="593795"/>
            <a:ext cx="7427804" cy="4946144"/>
          </a:xfrm>
          <a:prstGeom prst="rect">
            <a:avLst/>
          </a:prstGeom>
        </p:spPr>
      </p:pic>
    </p:spTree>
    <p:custDataLst>
      <p:tags r:id="rId1"/>
    </p:custDataLst>
    <p:extLst>
      <p:ext uri="{BB962C8B-B14F-4D97-AF65-F5344CB8AC3E}">
        <p14:creationId xmlns:p14="http://schemas.microsoft.com/office/powerpoint/2010/main" val="1544731974"/>
      </p:ext>
    </p:extLst>
  </p:cSld>
  <p:clrMapOvr>
    <a:masterClrMapping/>
  </p:clrMapOvr>
  <mc:AlternateContent xmlns:mc="http://schemas.openxmlformats.org/markup-compatibility/2006" xmlns:p14="http://schemas.microsoft.com/office/powerpoint/2010/main">
    <mc:Choice Requires="p14">
      <p:transition spd="slow" p14:dur="5250" advTm="11395"/>
    </mc:Choice>
    <mc:Fallback xmlns="">
      <p:transition spd="slow" advTm="113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427D3A-BD3B-4C8D-8DD1-780B84DBAE7F}"/>
              </a:ext>
            </a:extLst>
          </p:cNvPr>
          <p:cNvSpPr>
            <a:spLocks noGrp="1"/>
          </p:cNvSpPr>
          <p:nvPr>
            <p:ph type="ftr" sz="quarter" idx="11"/>
          </p:nvPr>
        </p:nvSpPr>
        <p:spPr/>
        <p:txBody>
          <a:bodyPr/>
          <a:lstStyle/>
          <a:p>
            <a:pPr>
              <a:defRPr/>
            </a:pPr>
            <a:r>
              <a:rPr lang="en-US"/>
              <a:t>Hurwitzcenter</a:t>
            </a:r>
            <a:r>
              <a:rPr lang="en-US">
                <a:cs typeface="Arial" pitchFamily="34" charset="0"/>
              </a:rPr>
              <a:t>©</a:t>
            </a:r>
          </a:p>
        </p:txBody>
      </p:sp>
      <p:sp>
        <p:nvSpPr>
          <p:cNvPr id="5" name="Rectangle 4">
            <a:extLst>
              <a:ext uri="{FF2B5EF4-FFF2-40B4-BE49-F238E27FC236}">
                <a16:creationId xmlns:a16="http://schemas.microsoft.com/office/drawing/2014/main" id="{1BE0C4B9-8B71-4D31-9C9C-3FE80287C892}"/>
              </a:ext>
            </a:extLst>
          </p:cNvPr>
          <p:cNvSpPr/>
          <p:nvPr/>
        </p:nvSpPr>
        <p:spPr>
          <a:xfrm>
            <a:off x="2133600" y="2767280"/>
            <a:ext cx="8382000" cy="1569660"/>
          </a:xfrm>
          <a:prstGeom prst="rect">
            <a:avLst/>
          </a:prstGeom>
        </p:spPr>
        <p:txBody>
          <a:bodyPr wrap="square">
            <a:spAutoFit/>
          </a:bodyPr>
          <a:lstStyle/>
          <a:p>
            <a:r>
              <a:rPr lang="en-US" sz="2400" b="1" dirty="0">
                <a:solidFill>
                  <a:srgbClr val="00B050"/>
                </a:solidFill>
                <a:latin typeface="Calibri" panose="020F0502020204030204" pitchFamily="34" charset="0"/>
              </a:rPr>
              <a:t>Group</a:t>
            </a:r>
            <a:r>
              <a:rPr lang="en-US" sz="2000" b="1" dirty="0">
                <a:solidFill>
                  <a:srgbClr val="00B050"/>
                </a:solidFill>
                <a:latin typeface="Calibri" panose="020F0502020204030204" pitchFamily="34" charset="0"/>
              </a:rPr>
              <a:t>		</a:t>
            </a:r>
            <a:r>
              <a:rPr lang="en-US" sz="2400" b="1" dirty="0">
                <a:solidFill>
                  <a:srgbClr val="00B050"/>
                </a:solidFill>
                <a:latin typeface="Calibri" panose="020F0502020204030204" pitchFamily="34" charset="0"/>
              </a:rPr>
              <a:t>LBL  (80)</a:t>
            </a:r>
            <a:r>
              <a:rPr lang="en-US" sz="2000" b="1" dirty="0">
                <a:solidFill>
                  <a:srgbClr val="00B050"/>
                </a:solidFill>
                <a:latin typeface="Calibri" panose="020F0502020204030204" pitchFamily="34" charset="0"/>
              </a:rPr>
              <a:t>    </a:t>
            </a:r>
            <a:r>
              <a:rPr lang="en-US" sz="2400" b="1" dirty="0">
                <a:solidFill>
                  <a:srgbClr val="00B050"/>
                </a:solidFill>
                <a:latin typeface="Calibri" panose="020F0502020204030204" pitchFamily="34" charset="0"/>
              </a:rPr>
              <a:t>Flankplasty (30)    </a:t>
            </a:r>
            <a:r>
              <a:rPr lang="en-US" sz="2000" b="1" i="1" dirty="0">
                <a:solidFill>
                  <a:srgbClr val="00B050"/>
                </a:solidFill>
                <a:latin typeface="Calibri" panose="020F0502020204030204" pitchFamily="34" charset="0"/>
              </a:rPr>
              <a:t>p</a:t>
            </a:r>
            <a:r>
              <a:rPr lang="en-US" sz="2000" b="1" dirty="0">
                <a:solidFill>
                  <a:srgbClr val="00B050"/>
                </a:solidFill>
                <a:latin typeface="Calibri" panose="020F0502020204030204" pitchFamily="34" charset="0"/>
              </a:rPr>
              <a:t> value</a:t>
            </a:r>
            <a:r>
              <a:rPr lang="en-US" sz="2000" b="1" dirty="0">
                <a:solidFill>
                  <a:srgbClr val="FF0000"/>
                </a:solidFill>
                <a:latin typeface="Calibri" panose="020F0502020204030204" pitchFamily="34" charset="0"/>
              </a:rPr>
              <a:t>	</a:t>
            </a:r>
            <a:endParaRPr lang="en-US" sz="2000" dirty="0">
              <a:solidFill>
                <a:srgbClr val="FF0000"/>
              </a:solidFill>
              <a:latin typeface="Times New Roman" panose="02020603050405020304" pitchFamily="18" charset="0"/>
            </a:endParaRPr>
          </a:p>
          <a:p>
            <a:r>
              <a:rPr lang="en-US" sz="2000" b="1" dirty="0">
                <a:latin typeface="Calibri" panose="020F0502020204030204" pitchFamily="34" charset="0"/>
              </a:rPr>
              <a:t>Deformity Score</a:t>
            </a:r>
            <a:r>
              <a:rPr lang="en-US" sz="2000" b="1" dirty="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1.90</a:t>
            </a:r>
            <a:r>
              <a:rPr lang="en-US" sz="2000" b="1" dirty="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2.03</a:t>
            </a:r>
            <a:r>
              <a:rPr lang="en-US" sz="2000" b="1" dirty="0">
                <a:solidFill>
                  <a:srgbClr val="FF0000"/>
                </a:solidFill>
                <a:latin typeface="Calibri" panose="020F0502020204030204" pitchFamily="34" charset="0"/>
              </a:rPr>
              <a:t>	               &lt; 0.001	</a:t>
            </a:r>
            <a:endParaRPr lang="en-US" sz="2000" b="1" dirty="0">
              <a:solidFill>
                <a:srgbClr val="FF0000"/>
              </a:solidFill>
              <a:latin typeface="Times New Roman" panose="02020603050405020304" pitchFamily="18" charset="0"/>
            </a:endParaRPr>
          </a:p>
          <a:p>
            <a:r>
              <a:rPr lang="en-US" sz="2000" b="1" dirty="0">
                <a:latin typeface="Calibri" panose="020F0502020204030204" pitchFamily="34" charset="0"/>
              </a:rPr>
              <a:t>Result Score</a:t>
            </a:r>
            <a:r>
              <a:rPr lang="en-US" sz="2000" b="1" dirty="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 	    1.04</a:t>
            </a:r>
            <a:r>
              <a:rPr lang="en-US" sz="2000" b="1" dirty="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0.71</a:t>
            </a:r>
            <a:r>
              <a:rPr lang="en-US" sz="2000" b="1" dirty="0">
                <a:solidFill>
                  <a:srgbClr val="FF0000"/>
                </a:solidFill>
                <a:latin typeface="Calibri" panose="020F0502020204030204" pitchFamily="34" charset="0"/>
              </a:rPr>
              <a:t>                      &lt; 0.001	</a:t>
            </a:r>
            <a:endParaRPr lang="en-US" sz="2000" b="1" dirty="0">
              <a:solidFill>
                <a:srgbClr val="FF0000"/>
              </a:solidFill>
              <a:latin typeface="Times New Roman" panose="02020603050405020304" pitchFamily="18" charset="0"/>
            </a:endParaRPr>
          </a:p>
          <a:p>
            <a:r>
              <a:rPr lang="en-US" sz="2000" b="1" dirty="0">
                <a:latin typeface="Calibri" panose="020F0502020204030204" pitchFamily="34" charset="0"/>
              </a:rPr>
              <a:t>Aesthetic Score</a:t>
            </a:r>
            <a:r>
              <a:rPr lang="en-US" sz="2000" b="1" dirty="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3.33</a:t>
            </a:r>
            <a:r>
              <a:rPr lang="en-US" sz="2000" b="1" dirty="0">
                <a:solidFill>
                  <a:srgbClr val="FF0000"/>
                </a:solidFill>
                <a:latin typeface="Calibri" panose="020F0502020204030204" pitchFamily="34" charset="0"/>
              </a:rPr>
              <a:t>		      </a:t>
            </a:r>
            <a:r>
              <a:rPr lang="en-US" sz="2400" b="1" dirty="0">
                <a:solidFill>
                  <a:srgbClr val="FF0000"/>
                </a:solidFill>
                <a:latin typeface="Calibri" panose="020F0502020204030204" pitchFamily="34" charset="0"/>
              </a:rPr>
              <a:t>4.03 </a:t>
            </a:r>
            <a:r>
              <a:rPr lang="en-US" sz="2000" b="1" dirty="0">
                <a:solidFill>
                  <a:srgbClr val="FF0000"/>
                </a:solidFill>
                <a:latin typeface="Calibri" panose="020F0502020204030204" pitchFamily="34" charset="0"/>
              </a:rPr>
              <a:t>                     &lt; 0.001</a:t>
            </a:r>
            <a:r>
              <a:rPr lang="en-US" b="1" dirty="0">
                <a:solidFill>
                  <a:srgbClr val="FF0000"/>
                </a:solidFill>
                <a:latin typeface="Calibri" panose="020F0502020204030204" pitchFamily="34" charset="0"/>
              </a:rPr>
              <a:t>	</a:t>
            </a:r>
            <a:endParaRPr lang="en-US" b="1" dirty="0">
              <a:solidFill>
                <a:srgbClr val="FF0000"/>
              </a:solidFill>
              <a:latin typeface="Times New Roman" panose="02020603050405020304" pitchFamily="18" charset="0"/>
            </a:endParaRPr>
          </a:p>
        </p:txBody>
      </p:sp>
      <p:sp>
        <p:nvSpPr>
          <p:cNvPr id="6" name="Rectangle 5">
            <a:extLst>
              <a:ext uri="{FF2B5EF4-FFF2-40B4-BE49-F238E27FC236}">
                <a16:creationId xmlns:a16="http://schemas.microsoft.com/office/drawing/2014/main" id="{A537F521-81A1-4873-BDEF-651D18555FB1}"/>
              </a:ext>
            </a:extLst>
          </p:cNvPr>
          <p:cNvSpPr/>
          <p:nvPr/>
        </p:nvSpPr>
        <p:spPr>
          <a:xfrm>
            <a:off x="2107734" y="1704331"/>
            <a:ext cx="6731466" cy="830997"/>
          </a:xfrm>
          <a:prstGeom prst="rect">
            <a:avLst/>
          </a:prstGeom>
        </p:spPr>
        <p:txBody>
          <a:bodyPr wrap="square">
            <a:spAutoFit/>
          </a:bodyPr>
          <a:lstStyle/>
          <a:p>
            <a:r>
              <a:rPr lang="en-US" sz="2400" dirty="0">
                <a:latin typeface="Calibri" panose="020F0502020204030204" pitchFamily="34" charset="0"/>
              </a:rPr>
              <a:t>A paired t-test compares observer</a:t>
            </a:r>
            <a:r>
              <a:rPr lang="en-US" sz="2400" dirty="0">
                <a:latin typeface="Times New Roman" panose="02020603050405020304" pitchFamily="18" charset="0"/>
              </a:rPr>
              <a:t>-</a:t>
            </a:r>
            <a:r>
              <a:rPr lang="en-US" sz="2400" dirty="0">
                <a:latin typeface="Calibri" panose="020F0502020204030204" pitchFamily="34" charset="0"/>
              </a:rPr>
              <a:t>graded changes</a:t>
            </a:r>
          </a:p>
          <a:p>
            <a:r>
              <a:rPr lang="en-US" sz="2400" dirty="0">
                <a:latin typeface="Calibri" panose="020F0502020204030204" pitchFamily="34" charset="0"/>
              </a:rPr>
              <a:t> in flank deformity and overall aesthetics. </a:t>
            </a:r>
            <a:endParaRPr lang="en-US" sz="2400" dirty="0"/>
          </a:p>
        </p:txBody>
      </p:sp>
      <p:sp>
        <p:nvSpPr>
          <p:cNvPr id="7" name="Rectangle 6">
            <a:extLst>
              <a:ext uri="{FF2B5EF4-FFF2-40B4-BE49-F238E27FC236}">
                <a16:creationId xmlns:a16="http://schemas.microsoft.com/office/drawing/2014/main" id="{70E143A8-9944-4032-A3EE-9F3EC1E2039B}"/>
              </a:ext>
            </a:extLst>
          </p:cNvPr>
          <p:cNvSpPr/>
          <p:nvPr/>
        </p:nvSpPr>
        <p:spPr>
          <a:xfrm>
            <a:off x="2107734" y="447151"/>
            <a:ext cx="6883866" cy="1077218"/>
          </a:xfrm>
          <a:prstGeom prst="rect">
            <a:avLst/>
          </a:prstGeom>
        </p:spPr>
        <p:txBody>
          <a:bodyPr wrap="square">
            <a:spAutoFit/>
          </a:bodyPr>
          <a:lstStyle/>
          <a:p>
            <a:r>
              <a:rPr lang="en-US" sz="3200" b="1" dirty="0">
                <a:solidFill>
                  <a:srgbClr val="00B050"/>
                </a:solidFill>
                <a:latin typeface="Calibri" panose="020F0502020204030204" pitchFamily="34" charset="0"/>
              </a:rPr>
              <a:t>*18 residents took the survey for </a:t>
            </a:r>
          </a:p>
          <a:p>
            <a:r>
              <a:rPr lang="en-US" sz="3200" b="1" dirty="0">
                <a:solidFill>
                  <a:srgbClr val="00B050"/>
                </a:solidFill>
                <a:latin typeface="Calibri" panose="020F0502020204030204" pitchFamily="34" charset="0"/>
              </a:rPr>
              <a:t>1700 observations of images</a:t>
            </a:r>
            <a:endParaRPr lang="en-US" sz="2800" dirty="0">
              <a:solidFill>
                <a:srgbClr val="00B050"/>
              </a:solidFill>
              <a:latin typeface="Times New Roman" panose="02020603050405020304" pitchFamily="18" charset="0"/>
            </a:endParaRPr>
          </a:p>
        </p:txBody>
      </p:sp>
      <p:sp>
        <p:nvSpPr>
          <p:cNvPr id="2" name="Rectangle 1">
            <a:extLst>
              <a:ext uri="{FF2B5EF4-FFF2-40B4-BE49-F238E27FC236}">
                <a16:creationId xmlns:a16="http://schemas.microsoft.com/office/drawing/2014/main" id="{11E98065-0E56-4F79-9929-A1DD49480722}"/>
              </a:ext>
            </a:extLst>
          </p:cNvPr>
          <p:cNvSpPr/>
          <p:nvPr/>
        </p:nvSpPr>
        <p:spPr>
          <a:xfrm>
            <a:off x="2136637" y="4650620"/>
            <a:ext cx="5968676" cy="1723549"/>
          </a:xfrm>
          <a:prstGeom prst="rect">
            <a:avLst/>
          </a:prstGeom>
        </p:spPr>
        <p:txBody>
          <a:bodyPr wrap="square">
            <a:spAutoFit/>
          </a:bodyPr>
          <a:lstStyle/>
          <a:p>
            <a:r>
              <a:rPr lang="en-US" sz="3200" b="1" dirty="0">
                <a:solidFill>
                  <a:srgbClr val="00B050"/>
                </a:solidFill>
              </a:rPr>
              <a:t>*</a:t>
            </a:r>
            <a:r>
              <a:rPr lang="en-US" sz="2000" dirty="0"/>
              <a:t>Hurwitz DJ, Beidas O, Wright L</a:t>
            </a:r>
            <a:r>
              <a:rPr lang="en-US" sz="2000" b="1" dirty="0"/>
              <a:t>. </a:t>
            </a:r>
            <a:r>
              <a:rPr lang="en-US" b="1" dirty="0"/>
              <a:t>Oblique flankplasty with Lipoabdominoplasty (OFLA): an alternative to Circumferential Lower Body Lift, </a:t>
            </a:r>
            <a:r>
              <a:rPr lang="en-US" b="1" i="1" dirty="0" err="1"/>
              <a:t>Plast</a:t>
            </a:r>
            <a:r>
              <a:rPr lang="en-US" b="1" i="1" dirty="0"/>
              <a:t> </a:t>
            </a:r>
            <a:r>
              <a:rPr lang="en-US" b="1" i="1" dirty="0" err="1"/>
              <a:t>Reconstr</a:t>
            </a:r>
            <a:r>
              <a:rPr lang="en-US" b="1" i="1" dirty="0"/>
              <a:t> Surg</a:t>
            </a:r>
            <a:r>
              <a:rPr lang="en-US" b="1" dirty="0"/>
              <a:t>, May, 2019</a:t>
            </a:r>
            <a:endParaRPr lang="en-US" dirty="0"/>
          </a:p>
          <a:p>
            <a:endParaRPr lang="en-US" sz="2000" b="1" dirty="0"/>
          </a:p>
        </p:txBody>
      </p:sp>
    </p:spTree>
    <p:custDataLst>
      <p:tags r:id="rId1"/>
    </p:custDataLst>
    <p:extLst>
      <p:ext uri="{BB962C8B-B14F-4D97-AF65-F5344CB8AC3E}">
        <p14:creationId xmlns:p14="http://schemas.microsoft.com/office/powerpoint/2010/main" val="2712250048"/>
      </p:ext>
    </p:extLst>
  </p:cSld>
  <p:clrMapOvr>
    <a:masterClrMapping/>
  </p:clrMapOvr>
  <mc:AlternateContent xmlns:mc="http://schemas.openxmlformats.org/markup-compatibility/2006" xmlns:p14="http://schemas.microsoft.com/office/powerpoint/2010/main">
    <mc:Choice Requires="p14">
      <p:transition p14:dur="10" advTm="22676"/>
    </mc:Choice>
    <mc:Fallback xmlns="">
      <p:transition advTm="22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out)">
                                      <p:cBhvr>
                                        <p:cTn id="7" dur="2000"/>
                                        <p:tgtEl>
                                          <p:spTgt spid="5">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out)">
                                      <p:cBhvr>
                                        <p:cTn id="10" dur="2000"/>
                                        <p:tgtEl>
                                          <p:spTgt spid="5">
                                            <p:txEl>
                                              <p:pRg st="1" end="1"/>
                                            </p:txEl>
                                          </p:spTgt>
                                        </p:tgtEl>
                                      </p:cBhvr>
                                    </p:animEffect>
                                  </p:childTnLst>
                                </p:cTn>
                              </p:par>
                              <p:par>
                                <p:cTn id="11" presetID="6" presetClass="entr" presetSubtype="3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out)">
                                      <p:cBhvr>
                                        <p:cTn id="13" dur="2000"/>
                                        <p:tgtEl>
                                          <p:spTgt spid="5">
                                            <p:txEl>
                                              <p:pRg st="2" end="2"/>
                                            </p:txEl>
                                          </p:spTgt>
                                        </p:tgtEl>
                                      </p:cBhvr>
                                    </p:animEffect>
                                  </p:childTnLst>
                                </p:cTn>
                              </p:par>
                              <p:par>
                                <p:cTn id="14" presetID="6" presetClass="entr" presetSubtype="32"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out)">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FCBFEB-65C3-4CBF-B1C6-A4FBF511EACD}"/>
              </a:ext>
            </a:extLst>
          </p:cNvPr>
          <p:cNvSpPr>
            <a:spLocks noGrp="1"/>
          </p:cNvSpPr>
          <p:nvPr>
            <p:ph type="ftr" sz="quarter" idx="11"/>
          </p:nvPr>
        </p:nvSpPr>
        <p:spPr/>
        <p:txBody>
          <a:bodyPr/>
          <a:lstStyle/>
          <a:p>
            <a:pPr>
              <a:defRPr/>
            </a:pPr>
            <a:endParaRPr lang="en-US" dirty="0">
              <a:cs typeface="Arial" pitchFamily="34" charset="0"/>
            </a:endParaRPr>
          </a:p>
        </p:txBody>
      </p:sp>
      <p:pic>
        <p:nvPicPr>
          <p:cNvPr id="6" name="Content Placeholder 5">
            <a:extLst>
              <a:ext uri="{FF2B5EF4-FFF2-40B4-BE49-F238E27FC236}">
                <a16:creationId xmlns:a16="http://schemas.microsoft.com/office/drawing/2014/main" id="{1F10E13F-695D-4ADE-80AA-8BF09E03E054}"/>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0" y="152400"/>
            <a:ext cx="9384830" cy="65532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0216D384-62DA-4350-B77A-D339AA2F73C1}"/>
              </a:ext>
            </a:extLst>
          </p:cNvPr>
          <p:cNvSpPr txBox="1"/>
          <p:nvPr/>
        </p:nvSpPr>
        <p:spPr>
          <a:xfrm>
            <a:off x="1721877" y="152400"/>
            <a:ext cx="5791200" cy="707886"/>
          </a:xfrm>
          <a:prstGeom prst="rect">
            <a:avLst/>
          </a:prstGeom>
          <a:solidFill>
            <a:srgbClr val="C7E1FD"/>
          </a:solidFill>
        </p:spPr>
        <p:txBody>
          <a:bodyPr wrap="square" rtlCol="0">
            <a:spAutoFit/>
          </a:bodyPr>
          <a:lstStyle/>
          <a:p>
            <a:r>
              <a:rPr lang="en-US" sz="2000" b="1" dirty="0">
                <a:solidFill>
                  <a:srgbClr val="002060"/>
                </a:solidFill>
                <a:latin typeface="Arial Black" panose="020B0A04020102020204" pitchFamily="34" charset="0"/>
                <a:cs typeface="Aparajita" panose="020B0502040204020203" pitchFamily="18" charset="0"/>
              </a:rPr>
              <a:t>J F Pascal, Buttock Lift, ASPS Meeting, October 2017</a:t>
            </a:r>
          </a:p>
        </p:txBody>
      </p:sp>
      <p:pic>
        <p:nvPicPr>
          <p:cNvPr id="8" name="Content Placeholder 5">
            <a:extLst>
              <a:ext uri="{FF2B5EF4-FFF2-40B4-BE49-F238E27FC236}">
                <a16:creationId xmlns:a16="http://schemas.microsoft.com/office/drawing/2014/main" id="{52F2CA1F-72D1-4A37-AD75-591B6805A1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7600" y="408147"/>
            <a:ext cx="2302690" cy="4515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Content Placeholder 5">
            <a:extLst>
              <a:ext uri="{FF2B5EF4-FFF2-40B4-BE49-F238E27FC236}">
                <a16:creationId xmlns:a16="http://schemas.microsoft.com/office/drawing/2014/main" id="{7C61A7AF-DF83-478E-BF2B-A233602645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89899" y="408147"/>
            <a:ext cx="2298328" cy="4268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861563116"/>
      </p:ext>
    </p:extLst>
  </p:cSld>
  <p:clrMapOvr>
    <a:masterClrMapping/>
  </p:clrMapOvr>
  <mc:AlternateContent xmlns:mc="http://schemas.openxmlformats.org/markup-compatibility/2006" xmlns:p14="http://schemas.microsoft.com/office/powerpoint/2010/main">
    <mc:Choice Requires="p14">
      <p:transition p14:dur="10" advTm="36220"/>
    </mc:Choice>
    <mc:Fallback xmlns="">
      <p:transition advTm="36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E7F52EF-E4F1-48EB-8F37-A47B91A2A607}"/>
              </a:ext>
            </a:extLst>
          </p:cNvPr>
          <p:cNvSpPr>
            <a:spLocks noGrp="1"/>
          </p:cNvSpPr>
          <p:nvPr>
            <p:ph type="title"/>
          </p:nvPr>
        </p:nvSpPr>
        <p:spPr>
          <a:xfrm>
            <a:off x="776056" y="52592"/>
            <a:ext cx="10515600" cy="1325563"/>
          </a:xfrm>
        </p:spPr>
        <p:txBody>
          <a:bodyPr/>
          <a:lstStyle/>
          <a:p>
            <a:r>
              <a:rPr lang="en-US" dirty="0"/>
              <a:t>Small, Taut and Sculptured Torso</a:t>
            </a:r>
          </a:p>
        </p:txBody>
      </p:sp>
      <p:pic>
        <p:nvPicPr>
          <p:cNvPr id="6" name="Content Placeholder 5">
            <a:extLst>
              <a:ext uri="{FF2B5EF4-FFF2-40B4-BE49-F238E27FC236}">
                <a16:creationId xmlns:a16="http://schemas.microsoft.com/office/drawing/2014/main" id="{611D08C1-B0F4-42F9-8921-E41958C97500}"/>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590897" y="1262259"/>
            <a:ext cx="1847850" cy="4953000"/>
          </a:xfrm>
          <a:prstGeom prst="rect">
            <a:avLst/>
          </a:prstGeom>
          <a:ln>
            <a:noFill/>
          </a:ln>
          <a:effectLst>
            <a:outerShdw blurRad="190500" algn="tl" rotWithShape="0">
              <a:srgbClr val="000000">
                <a:alpha val="70000"/>
              </a:srgbClr>
            </a:outerShdw>
          </a:effectLst>
        </p:spPr>
      </p:pic>
      <p:pic>
        <p:nvPicPr>
          <p:cNvPr id="8" name="Content Placeholder 5">
            <a:extLst>
              <a:ext uri="{FF2B5EF4-FFF2-40B4-BE49-F238E27FC236}">
                <a16:creationId xmlns:a16="http://schemas.microsoft.com/office/drawing/2014/main" id="{BA43A9B1-F593-4A02-BBDC-1BCBA2C770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2798" y="1262258"/>
            <a:ext cx="1838942" cy="4953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Content Placeholder 5">
            <a:extLst>
              <a:ext uri="{FF2B5EF4-FFF2-40B4-BE49-F238E27FC236}">
                <a16:creationId xmlns:a16="http://schemas.microsoft.com/office/drawing/2014/main" id="{6668B3AA-AB23-4CE4-879F-87200D7BDB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183969">
            <a:off x="7380417" y="1259064"/>
            <a:ext cx="2573423" cy="4818479"/>
          </a:xfrm>
          <a:prstGeom prst="rect">
            <a:avLst/>
          </a:prstGeom>
          <a:ln>
            <a:noFill/>
          </a:ln>
          <a:effectLst>
            <a:outerShdw blurRad="190500" algn="tl" rotWithShape="0">
              <a:srgbClr val="000000">
                <a:alpha val="70000"/>
              </a:srgbClr>
            </a:outerShdw>
          </a:effectLst>
        </p:spPr>
      </p:pic>
      <p:pic>
        <p:nvPicPr>
          <p:cNvPr id="9" name="Content Placeholder 5">
            <a:extLst>
              <a:ext uri="{FF2B5EF4-FFF2-40B4-BE49-F238E27FC236}">
                <a16:creationId xmlns:a16="http://schemas.microsoft.com/office/drawing/2014/main" id="{79DCDD11-E7A0-493F-AC95-CFE42476045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10242" y="1262258"/>
            <a:ext cx="2514206" cy="49464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4069898723"/>
      </p:ext>
    </p:extLst>
  </p:cSld>
  <p:clrMapOvr>
    <a:masterClrMapping/>
  </p:clrMapOvr>
  <mc:AlternateContent xmlns:mc="http://schemas.openxmlformats.org/markup-compatibility/2006" xmlns:p14="http://schemas.microsoft.com/office/powerpoint/2010/main">
    <mc:Choice Requires="p14">
      <p:transition p14:dur="10" advTm="25098"/>
    </mc:Choice>
    <mc:Fallback xmlns="">
      <p:transition advTm="250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54FBC-D96D-4BFF-A0D4-4348FCD4A8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2678" y="203659"/>
            <a:ext cx="3793723" cy="6494609"/>
          </a:xfrm>
          <a:prstGeom prst="rect">
            <a:avLst/>
          </a:prstGeom>
        </p:spPr>
      </p:pic>
      <p:pic>
        <p:nvPicPr>
          <p:cNvPr id="4" name="Picture 3">
            <a:extLst>
              <a:ext uri="{FF2B5EF4-FFF2-40B4-BE49-F238E27FC236}">
                <a16:creationId xmlns:a16="http://schemas.microsoft.com/office/drawing/2014/main" id="{CF9ABE98-0647-4312-9587-E3C337DCAD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9737" y="200416"/>
            <a:ext cx="3109586" cy="6517607"/>
          </a:xfrm>
          <a:prstGeom prst="rect">
            <a:avLst/>
          </a:prstGeom>
        </p:spPr>
      </p:pic>
      <p:pic>
        <p:nvPicPr>
          <p:cNvPr id="5" name="Picture 4">
            <a:extLst>
              <a:ext uri="{FF2B5EF4-FFF2-40B4-BE49-F238E27FC236}">
                <a16:creationId xmlns:a16="http://schemas.microsoft.com/office/drawing/2014/main" id="{A268DEE9-A9A7-4E6E-8F0F-D774B88564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54"/>
          <a:stretch/>
        </p:blipFill>
        <p:spPr>
          <a:xfrm>
            <a:off x="4933074" y="990600"/>
            <a:ext cx="3017796" cy="40741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AB0E7482-07E3-45CA-BC98-D93EB6485CBC}"/>
              </a:ext>
            </a:extLst>
          </p:cNvPr>
          <p:cNvSpPr txBox="1"/>
          <p:nvPr/>
        </p:nvSpPr>
        <p:spPr>
          <a:xfrm>
            <a:off x="2728587" y="6019800"/>
            <a:ext cx="7543800" cy="253916"/>
          </a:xfrm>
          <a:prstGeom prst="rect">
            <a:avLst/>
          </a:prstGeom>
          <a:noFill/>
        </p:spPr>
        <p:txBody>
          <a:bodyPr vert="horz" wrap="square" rtlCol="0">
            <a:spAutoFit/>
          </a:bodyPr>
          <a:lstStyle/>
          <a:p>
            <a:pPr algn="ctr"/>
            <a:r>
              <a:rPr lang="en-US" sz="1050" dirty="0">
                <a:solidFill>
                  <a:schemeClr val="bg1"/>
                </a:solidFill>
                <a:latin typeface="Rockwell" panose="02060603020205020403" pitchFamily="18" charset="0"/>
              </a:rPr>
              <a:t>8/2017												10/2018</a:t>
            </a:r>
          </a:p>
        </p:txBody>
      </p:sp>
    </p:spTree>
    <p:extLst>
      <p:ext uri="{BB962C8B-B14F-4D97-AF65-F5344CB8AC3E}">
        <p14:creationId xmlns:p14="http://schemas.microsoft.com/office/powerpoint/2010/main" val="20142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40195" y="533400"/>
            <a:ext cx="7425193" cy="6113705"/>
          </a:xfrm>
          <a:ln w="28575">
            <a:noFill/>
          </a:ln>
        </p:spPr>
      </p:pic>
      <p:sp>
        <p:nvSpPr>
          <p:cNvPr id="3" name="Title 2"/>
          <p:cNvSpPr>
            <a:spLocks noGrp="1"/>
          </p:cNvSpPr>
          <p:nvPr>
            <p:ph type="title"/>
          </p:nvPr>
        </p:nvSpPr>
        <p:spPr>
          <a:xfrm>
            <a:off x="586277" y="554736"/>
            <a:ext cx="5101256" cy="758952"/>
          </a:xfrm>
        </p:spPr>
        <p:txBody>
          <a:bodyPr>
            <a:normAutofit fontScale="90000"/>
          </a:bodyPr>
          <a:lstStyle/>
          <a:p>
            <a:r>
              <a:rPr lang="en-US" dirty="0"/>
              <a:t>Redefining Ideal Buttocks: A Population Analysis*</a:t>
            </a:r>
            <a:br>
              <a:rPr lang="en-US" dirty="0"/>
            </a:br>
            <a:endParaRPr lang="en-US" dirty="0"/>
          </a:p>
        </p:txBody>
      </p:sp>
      <p:sp>
        <p:nvSpPr>
          <p:cNvPr id="4" name="Rectangle 3"/>
          <p:cNvSpPr/>
          <p:nvPr/>
        </p:nvSpPr>
        <p:spPr>
          <a:xfrm>
            <a:off x="448647" y="2120799"/>
            <a:ext cx="4306234" cy="2554545"/>
          </a:xfrm>
          <a:prstGeom prst="rect">
            <a:avLst/>
          </a:prstGeom>
        </p:spPr>
        <p:txBody>
          <a:bodyPr wrap="square">
            <a:spAutoFit/>
          </a:bodyPr>
          <a:lstStyle/>
          <a:p>
            <a:pPr marL="285750" indent="-285750">
              <a:buFont typeface="Arial" panose="020B0604020202020204" pitchFamily="34" charset="0"/>
              <a:buChar char="•"/>
            </a:pPr>
            <a:r>
              <a:rPr lang="en-US" sz="2000" b="1" dirty="0"/>
              <a:t>Ideal buttocks as related to waist guides surgery</a:t>
            </a:r>
          </a:p>
          <a:p>
            <a:pPr marL="285750" indent="-285750">
              <a:buFont typeface="Arial" panose="020B0604020202020204" pitchFamily="34" charset="0"/>
              <a:buChar char="•"/>
            </a:pPr>
            <a:r>
              <a:rPr lang="en-US" sz="2000" b="1" dirty="0"/>
              <a:t>Digitally altered buttocks to vary waist to hip ratios</a:t>
            </a:r>
          </a:p>
          <a:p>
            <a:pPr marL="285750" indent="-285750">
              <a:buFont typeface="Arial" panose="020B0604020202020204" pitchFamily="34" charset="0"/>
              <a:buChar char="•"/>
            </a:pPr>
            <a:r>
              <a:rPr lang="en-US" sz="2000" b="1" dirty="0"/>
              <a:t>1146 responses</a:t>
            </a:r>
          </a:p>
          <a:p>
            <a:pPr marL="285750" indent="-285750">
              <a:buFont typeface="Arial" panose="020B0604020202020204" pitchFamily="34" charset="0"/>
              <a:buChar char="•"/>
            </a:pPr>
            <a:r>
              <a:rPr lang="en-US" sz="2000" b="1" dirty="0"/>
              <a:t>Most attractive .65</a:t>
            </a:r>
          </a:p>
          <a:p>
            <a:pPr marL="285750" indent="-285750">
              <a:buFont typeface="Arial" panose="020B0604020202020204" pitchFamily="34" charset="0"/>
              <a:buChar char="•"/>
            </a:pPr>
            <a:r>
              <a:rPr lang="en-US" sz="2000" b="1" dirty="0"/>
              <a:t>Next .60</a:t>
            </a:r>
          </a:p>
          <a:p>
            <a:pPr marL="285750" indent="-285750">
              <a:buFont typeface="Arial" panose="020B0604020202020204" pitchFamily="34" charset="0"/>
              <a:buChar char="•"/>
            </a:pPr>
            <a:endParaRPr lang="en-US" sz="2000" b="1" dirty="0"/>
          </a:p>
        </p:txBody>
      </p:sp>
      <p:sp>
        <p:nvSpPr>
          <p:cNvPr id="2" name="Rectangle 1">
            <a:extLst>
              <a:ext uri="{FF2B5EF4-FFF2-40B4-BE49-F238E27FC236}">
                <a16:creationId xmlns:a16="http://schemas.microsoft.com/office/drawing/2014/main" id="{D3123DDA-3FE3-4FFA-AC95-09C23F37781A}"/>
              </a:ext>
            </a:extLst>
          </p:cNvPr>
          <p:cNvSpPr/>
          <p:nvPr/>
        </p:nvSpPr>
        <p:spPr>
          <a:xfrm>
            <a:off x="363748" y="5062416"/>
            <a:ext cx="4240567" cy="1200329"/>
          </a:xfrm>
          <a:prstGeom prst="rect">
            <a:avLst/>
          </a:prstGeom>
        </p:spPr>
        <p:txBody>
          <a:bodyPr wrap="square">
            <a:spAutoFit/>
          </a:bodyPr>
          <a:lstStyle/>
          <a:p>
            <a:pPr lvl="0"/>
            <a:r>
              <a:rPr lang="en-US"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*Wong WM, </a:t>
            </a:r>
            <a:r>
              <a:rPr lang="en-US" dirty="0" err="1">
                <a:solidFill>
                  <a:srgbClr val="92D050"/>
                </a:solidFill>
                <a:latin typeface="Times New Roman" panose="02020603050405020304" pitchFamily="18" charset="0"/>
                <a:ea typeface="Times New Roman" panose="02020603050405020304" pitchFamily="18" charset="0"/>
                <a:cs typeface="Calibri" panose="020F0502020204030204" pitchFamily="34" charset="0"/>
              </a:rPr>
              <a:t>Motakef</a:t>
            </a:r>
            <a:r>
              <a:rPr lang="en-US"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 S, Lin TS, Gupta SC, Redefining the Ideal Buttocks: A Population Analysis, </a:t>
            </a:r>
            <a:r>
              <a:rPr lang="en-US" i="1" dirty="0" err="1">
                <a:solidFill>
                  <a:srgbClr val="92D050"/>
                </a:solidFill>
                <a:latin typeface="Times New Roman" panose="02020603050405020304" pitchFamily="18" charset="0"/>
                <a:ea typeface="Times New Roman" panose="02020603050405020304" pitchFamily="18" charset="0"/>
                <a:cs typeface="Calibri" panose="020F0502020204030204" pitchFamily="34" charset="0"/>
              </a:rPr>
              <a:t>Plast</a:t>
            </a:r>
            <a:r>
              <a:rPr lang="en-US" i="1"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 </a:t>
            </a:r>
            <a:r>
              <a:rPr lang="en-US" i="1" dirty="0" err="1">
                <a:solidFill>
                  <a:srgbClr val="92D050"/>
                </a:solidFill>
                <a:latin typeface="Times New Roman" panose="02020603050405020304" pitchFamily="18" charset="0"/>
                <a:ea typeface="Times New Roman" panose="02020603050405020304" pitchFamily="18" charset="0"/>
                <a:cs typeface="Calibri" panose="020F0502020204030204" pitchFamily="34" charset="0"/>
              </a:rPr>
              <a:t>Reconstr</a:t>
            </a:r>
            <a:r>
              <a:rPr lang="en-US" i="1"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 Surg</a:t>
            </a:r>
            <a:r>
              <a:rPr lang="en-US"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 2016;137, 1739-1747</a:t>
            </a:r>
            <a:r>
              <a:rPr lang="en-US" dirty="0">
                <a:latin typeface="Times New Roman" panose="02020603050405020304" pitchFamily="18" charset="0"/>
                <a:ea typeface="Times New Roman" panose="02020603050405020304" pitchFamily="18" charset="0"/>
                <a:cs typeface="Calibri" panose="020F0502020204030204" pitchFamily="34"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572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D203C21-5931-4328-B087-263A7590D2C3}"/>
              </a:ext>
            </a:extLst>
          </p:cNvPr>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1116674" y="489028"/>
            <a:ext cx="7976526" cy="6368972"/>
          </a:xfrm>
        </p:spPr>
      </p:pic>
      <p:sp>
        <p:nvSpPr>
          <p:cNvPr id="8" name="Rectangle 7">
            <a:extLst>
              <a:ext uri="{FF2B5EF4-FFF2-40B4-BE49-F238E27FC236}">
                <a16:creationId xmlns:a16="http://schemas.microsoft.com/office/drawing/2014/main" id="{7D626264-75A4-4E48-8B1B-042E519F63ED}"/>
              </a:ext>
            </a:extLst>
          </p:cNvPr>
          <p:cNvSpPr/>
          <p:nvPr/>
        </p:nvSpPr>
        <p:spPr>
          <a:xfrm>
            <a:off x="1524001" y="-11904"/>
            <a:ext cx="7794121" cy="584775"/>
          </a:xfrm>
          <a:prstGeom prst="rect">
            <a:avLst/>
          </a:prstGeom>
        </p:spPr>
        <p:txBody>
          <a:bodyPr wrap="none">
            <a:spAutoFit/>
          </a:bodyPr>
          <a:lstStyle/>
          <a:p>
            <a:r>
              <a:rPr lang="en-US" sz="3200" b="1" dirty="0">
                <a:solidFill>
                  <a:srgbClr val="00B050"/>
                </a:solidFill>
              </a:rPr>
              <a:t>High Belt Lipectomy is not good enough</a:t>
            </a:r>
          </a:p>
        </p:txBody>
      </p:sp>
      <p:sp>
        <p:nvSpPr>
          <p:cNvPr id="9" name="Rectangle 8">
            <a:extLst>
              <a:ext uri="{FF2B5EF4-FFF2-40B4-BE49-F238E27FC236}">
                <a16:creationId xmlns:a16="http://schemas.microsoft.com/office/drawing/2014/main" id="{CBB64C5B-A6C8-4C5D-AEC2-CB42208B11E7}"/>
              </a:ext>
            </a:extLst>
          </p:cNvPr>
          <p:cNvSpPr/>
          <p:nvPr/>
        </p:nvSpPr>
        <p:spPr>
          <a:xfrm>
            <a:off x="1269882" y="3473459"/>
            <a:ext cx="7320657" cy="400110"/>
          </a:xfrm>
          <a:prstGeom prst="rect">
            <a:avLst/>
          </a:prstGeom>
          <a:solidFill>
            <a:srgbClr val="00B0F0"/>
          </a:solid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LBL/buttock flap </a:t>
            </a:r>
            <a:r>
              <a:rPr lang="en-US" sz="2000" dirty="0" err="1">
                <a:solidFill>
                  <a:schemeClr val="bg1"/>
                </a:solidFill>
                <a:latin typeface="Arial" panose="020B0604020202020204" pitchFamily="34" charset="0"/>
                <a:cs typeface="Arial" panose="020B0604020202020204" pitchFamily="34" charset="0"/>
              </a:rPr>
              <a:t>aug</a:t>
            </a:r>
            <a:r>
              <a:rPr lang="en-US" sz="2000" dirty="0">
                <a:solidFill>
                  <a:schemeClr val="bg1"/>
                </a:solidFill>
                <a:latin typeface="Arial" panose="020B0604020202020204" pitchFamily="34" charset="0"/>
                <a:cs typeface="Arial" panose="020B0604020202020204" pitchFamily="34" charset="0"/>
              </a:rPr>
              <a:t>,  High belt lipectomy,   Oblique flankplasty</a:t>
            </a:r>
          </a:p>
        </p:txBody>
      </p:sp>
    </p:spTree>
    <p:extLst>
      <p:ext uri="{BB962C8B-B14F-4D97-AF65-F5344CB8AC3E}">
        <p14:creationId xmlns:p14="http://schemas.microsoft.com/office/powerpoint/2010/main" val="1550368364"/>
      </p:ext>
    </p:extLst>
  </p:cSld>
  <p:clrMapOvr>
    <a:masterClrMapping/>
  </p:clrMapOvr>
  <mc:AlternateContent xmlns:mc="http://schemas.openxmlformats.org/markup-compatibility/2006" xmlns:p14="http://schemas.microsoft.com/office/powerpoint/2010/main">
    <mc:Choice Requires="p14">
      <p:transition p14:dur="10" advTm="33312"/>
    </mc:Choice>
    <mc:Fallback xmlns="">
      <p:transition advTm="3331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D2D5-A789-491D-B81B-D6FE09412E6F}"/>
              </a:ext>
            </a:extLst>
          </p:cNvPr>
          <p:cNvSpPr>
            <a:spLocks noGrp="1"/>
          </p:cNvSpPr>
          <p:nvPr>
            <p:ph type="title"/>
          </p:nvPr>
        </p:nvSpPr>
        <p:spPr/>
        <p:txBody>
          <a:bodyPr/>
          <a:lstStyle/>
          <a:p>
            <a:r>
              <a:rPr lang="en-US" dirty="0"/>
              <a:t>Complications in 44 cases</a:t>
            </a:r>
          </a:p>
        </p:txBody>
      </p:sp>
      <p:sp>
        <p:nvSpPr>
          <p:cNvPr id="4" name="Content Placeholder 3">
            <a:extLst>
              <a:ext uri="{FF2B5EF4-FFF2-40B4-BE49-F238E27FC236}">
                <a16:creationId xmlns:a16="http://schemas.microsoft.com/office/drawing/2014/main" id="{F3EED693-57CB-4F41-9181-BC6EF792E389}"/>
              </a:ext>
            </a:extLst>
          </p:cNvPr>
          <p:cNvSpPr>
            <a:spLocks noGrp="1"/>
          </p:cNvSpPr>
          <p:nvPr>
            <p:ph idx="1"/>
          </p:nvPr>
        </p:nvSpPr>
        <p:spPr>
          <a:xfrm>
            <a:off x="1676400" y="1524000"/>
            <a:ext cx="7699248" cy="4572000"/>
          </a:xfrm>
        </p:spPr>
        <p:txBody>
          <a:bodyPr>
            <a:normAutofit lnSpcReduction="10000"/>
          </a:bodyPr>
          <a:lstStyle/>
          <a:p>
            <a:r>
              <a:rPr lang="en-US" dirty="0"/>
              <a:t>Oblique flankplasty/</a:t>
            </a:r>
            <a:r>
              <a:rPr lang="en-US" dirty="0" err="1"/>
              <a:t>lipoabdominoplasty</a:t>
            </a:r>
            <a:endParaRPr lang="en-US" dirty="0"/>
          </a:p>
          <a:p>
            <a:pPr lvl="1"/>
            <a:r>
              <a:rPr lang="en-US" b="1" dirty="0"/>
              <a:t>9% </a:t>
            </a:r>
            <a:r>
              <a:rPr lang="en-US" dirty="0"/>
              <a:t>minor wound healing</a:t>
            </a:r>
          </a:p>
          <a:p>
            <a:pPr lvl="2"/>
            <a:r>
              <a:rPr lang="en-US" dirty="0"/>
              <a:t>2 seromas responded to aspiration</a:t>
            </a:r>
          </a:p>
          <a:p>
            <a:pPr lvl="2"/>
            <a:r>
              <a:rPr lang="en-US" dirty="0"/>
              <a:t>2 limited delayed wound healing</a:t>
            </a:r>
          </a:p>
          <a:p>
            <a:pPr lvl="1"/>
            <a:r>
              <a:rPr lang="en-US" dirty="0"/>
              <a:t>No  infections, transfusions, DVT’s, PE’s</a:t>
            </a:r>
          </a:p>
          <a:p>
            <a:pPr lvl="1"/>
            <a:r>
              <a:rPr lang="en-US" dirty="0"/>
              <a:t>Secondary liposuction, RFAL skin tightening</a:t>
            </a:r>
          </a:p>
          <a:p>
            <a:pPr lvl="1"/>
            <a:r>
              <a:rPr lang="en-US" dirty="0"/>
              <a:t>No revisions</a:t>
            </a:r>
          </a:p>
          <a:p>
            <a:r>
              <a:rPr lang="en-US" dirty="0"/>
              <a:t>LBL, Belt Lipectomy: </a:t>
            </a:r>
            <a:r>
              <a:rPr lang="en-US" b="1" dirty="0"/>
              <a:t>37 % (27-46%) </a:t>
            </a:r>
          </a:p>
          <a:p>
            <a:pPr lvl="1"/>
            <a:r>
              <a:rPr lang="en-US" sz="2000" dirty="0"/>
              <a:t>Circumferential Contouring of the Lower Trunk: Indications, Operative Techniques, and Outcomes—A  Systematic Review. </a:t>
            </a:r>
            <a:r>
              <a:rPr lang="en-US" sz="2000" dirty="0" err="1"/>
              <a:t>Carloni</a:t>
            </a:r>
            <a:r>
              <a:rPr lang="en-US" sz="2000" dirty="0"/>
              <a:t> R, De </a:t>
            </a:r>
            <a:r>
              <a:rPr lang="en-US" sz="2000" dirty="0" err="1"/>
              <a:t>Runz</a:t>
            </a:r>
            <a:r>
              <a:rPr lang="en-US" sz="2000" dirty="0"/>
              <a:t>, S, </a:t>
            </a:r>
            <a:r>
              <a:rPr lang="en-US" sz="2000" dirty="0" err="1"/>
              <a:t>Chaput</a:t>
            </a:r>
            <a:r>
              <a:rPr lang="en-US" sz="2000" dirty="0"/>
              <a:t> B, </a:t>
            </a:r>
            <a:r>
              <a:rPr lang="en-US" sz="2000" dirty="0" err="1"/>
              <a:t>Herlin</a:t>
            </a:r>
            <a:r>
              <a:rPr lang="en-US" sz="2000" dirty="0"/>
              <a:t> C, Girard P, </a:t>
            </a:r>
            <a:r>
              <a:rPr lang="en-US" sz="2000" dirty="0" err="1"/>
              <a:t>Watier</a:t>
            </a:r>
            <a:r>
              <a:rPr lang="en-US" sz="2000" dirty="0"/>
              <a:t> E, </a:t>
            </a:r>
            <a:r>
              <a:rPr lang="en-US" sz="2000" dirty="0" err="1"/>
              <a:t>Bertheuil</a:t>
            </a:r>
            <a:r>
              <a:rPr lang="en-US" sz="2000" dirty="0"/>
              <a:t> N,  </a:t>
            </a:r>
            <a:r>
              <a:rPr lang="en-US" sz="2000" dirty="0" err="1"/>
              <a:t>Aesth</a:t>
            </a:r>
            <a:r>
              <a:rPr lang="en-US" sz="2000" dirty="0"/>
              <a:t> </a:t>
            </a:r>
            <a:r>
              <a:rPr lang="en-US" sz="2000" dirty="0" err="1"/>
              <a:t>Plast</a:t>
            </a:r>
            <a:r>
              <a:rPr lang="en-US" sz="2000" dirty="0"/>
              <a:t> </a:t>
            </a:r>
            <a:r>
              <a:rPr lang="en-US" sz="2000" dirty="0" err="1"/>
              <a:t>Surg</a:t>
            </a:r>
            <a:r>
              <a:rPr lang="en-US" sz="2000" dirty="0"/>
              <a:t> (2016) 40:652–668</a:t>
            </a:r>
          </a:p>
          <a:p>
            <a:pPr lvl="1"/>
            <a:endParaRPr lang="en-US" sz="2300" dirty="0"/>
          </a:p>
          <a:p>
            <a:endParaRPr lang="en-US" dirty="0"/>
          </a:p>
          <a:p>
            <a:endParaRPr lang="en-US" dirty="0"/>
          </a:p>
          <a:p>
            <a:pPr lvl="1"/>
            <a:endParaRPr lang="en-US" dirty="0"/>
          </a:p>
        </p:txBody>
      </p:sp>
      <p:sp>
        <p:nvSpPr>
          <p:cNvPr id="3" name="Footer Placeholder 2">
            <a:extLst>
              <a:ext uri="{FF2B5EF4-FFF2-40B4-BE49-F238E27FC236}">
                <a16:creationId xmlns:a16="http://schemas.microsoft.com/office/drawing/2014/main" id="{14A26F69-114D-45EB-B3B2-C172CEEFFB57}"/>
              </a:ext>
            </a:extLst>
          </p:cNvPr>
          <p:cNvSpPr>
            <a:spLocks noGrp="1"/>
          </p:cNvSpPr>
          <p:nvPr>
            <p:ph type="ftr" sz="quarter" idx="11"/>
          </p:nvPr>
        </p:nvSpPr>
        <p:spPr/>
        <p:txBody>
          <a:bodyPr/>
          <a:lstStyle/>
          <a:p>
            <a:pPr>
              <a:defRPr/>
            </a:pPr>
            <a:endParaRPr lang="en-US" dirty="0">
              <a:cs typeface="Arial" pitchFamily="34" charset="0"/>
            </a:endParaRPr>
          </a:p>
        </p:txBody>
      </p:sp>
    </p:spTree>
    <p:extLst>
      <p:ext uri="{BB962C8B-B14F-4D97-AF65-F5344CB8AC3E}">
        <p14:creationId xmlns:p14="http://schemas.microsoft.com/office/powerpoint/2010/main" val="445656631"/>
      </p:ext>
    </p:extLst>
  </p:cSld>
  <p:clrMapOvr>
    <a:masterClrMapping/>
  </p:clrMapOvr>
  <mc:AlternateContent xmlns:mc="http://schemas.openxmlformats.org/markup-compatibility/2006" xmlns:p14="http://schemas.microsoft.com/office/powerpoint/2010/main">
    <mc:Choice Requires="p14">
      <p:transition p14:dur="10" advTm="18343"/>
    </mc:Choice>
    <mc:Fallback xmlns="">
      <p:transition advTm="18343"/>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49" b="-10507"/>
          <a:stretch/>
        </p:blipFill>
        <p:spPr>
          <a:xfrm>
            <a:off x="381060" y="79899"/>
            <a:ext cx="11016175" cy="7497192"/>
          </a:xfrm>
          <a:prstGeom prst="rect">
            <a:avLst/>
          </a:prstGeom>
        </p:spPr>
      </p:pic>
      <p:sp>
        <p:nvSpPr>
          <p:cNvPr id="77827" name="Rectangle 3"/>
          <p:cNvSpPr>
            <a:spLocks noGrp="1" noRot="1" noChangeArrowheads="1"/>
          </p:cNvSpPr>
          <p:nvPr>
            <p:ph type="title"/>
          </p:nvPr>
        </p:nvSpPr>
        <p:spPr>
          <a:xfrm>
            <a:off x="3912284" y="239820"/>
            <a:ext cx="77724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eaLnBrk="1" hangingPunct="1">
              <a:defRPr/>
            </a:pPr>
            <a:br>
              <a:rPr lang="en-US" sz="4000" b="1" dirty="0">
                <a:solidFill>
                  <a:srgbClr val="002060"/>
                </a:solidFill>
              </a:rPr>
            </a:br>
            <a:r>
              <a:rPr lang="en-US" sz="4000" b="1" dirty="0">
                <a:solidFill>
                  <a:srgbClr val="002060"/>
                </a:solidFill>
              </a:rPr>
              <a:t>Oblique Flankplasty:</a:t>
            </a:r>
            <a:br>
              <a:rPr lang="en-US" sz="4000" b="1" dirty="0">
                <a:solidFill>
                  <a:srgbClr val="002060"/>
                </a:solidFill>
              </a:rPr>
            </a:br>
            <a:r>
              <a:rPr lang="en-US" sz="4000" b="1" dirty="0">
                <a:solidFill>
                  <a:srgbClr val="002060"/>
                </a:solidFill>
              </a:rPr>
              <a:t>Better than lower Body lift!</a:t>
            </a:r>
            <a:br>
              <a:rPr lang="en-US" sz="4000" b="1" dirty="0">
                <a:solidFill>
                  <a:srgbClr val="002060"/>
                </a:solidFill>
              </a:rPr>
            </a:br>
            <a:endParaRPr lang="en-US" sz="4000" b="1" dirty="0">
              <a:solidFill>
                <a:srgbClr val="FF0000"/>
              </a:solidFill>
            </a:endParaRPr>
          </a:p>
        </p:txBody>
      </p:sp>
      <p:sp>
        <p:nvSpPr>
          <p:cNvPr id="244739" name="Footer Placeholder 4"/>
          <p:cNvSpPr>
            <a:spLocks noGrp="1"/>
          </p:cNvSpPr>
          <p:nvPr>
            <p:ph type="ftr" sz="quarter" idx="11"/>
          </p:nvPr>
        </p:nvSpPr>
        <p:spPr>
          <a:noFill/>
        </p:spPr>
        <p:txBody>
          <a:bodyPr/>
          <a:lstStyle/>
          <a:p>
            <a:endParaRPr lang="en-US" dirty="0">
              <a:latin typeface="Arial" charset="0"/>
              <a:cs typeface="Arial" charset="0"/>
            </a:endParaRPr>
          </a:p>
        </p:txBody>
      </p:sp>
      <p:sp>
        <p:nvSpPr>
          <p:cNvPr id="244742" name="Text Box 5"/>
          <p:cNvSpPr txBox="1">
            <a:spLocks noChangeArrowheads="1"/>
          </p:cNvSpPr>
          <p:nvPr/>
        </p:nvSpPr>
        <p:spPr bwMode="auto">
          <a:xfrm>
            <a:off x="5257800" y="6338888"/>
            <a:ext cx="3733800" cy="519112"/>
          </a:xfrm>
          <a:prstGeom prst="rect">
            <a:avLst/>
          </a:prstGeom>
          <a:noFill/>
          <a:ln w="9525">
            <a:noFill/>
            <a:miter lim="800000"/>
            <a:headEnd/>
            <a:tailEnd/>
          </a:ln>
        </p:spPr>
        <p:txBody>
          <a:bodyPr>
            <a:spAutoFit/>
          </a:bodyPr>
          <a:lstStyle/>
          <a:p>
            <a:endParaRPr lang="en-US" sz="2800">
              <a:latin typeface="Times New Roman" pitchFamily="18" charset="0"/>
            </a:endParaRPr>
          </a:p>
        </p:txBody>
      </p:sp>
      <p:sp>
        <p:nvSpPr>
          <p:cNvPr id="77830" name="WordArt 6"/>
          <p:cNvSpPr>
            <a:spLocks noChangeArrowheads="1" noChangeShapeType="1" noTextEdit="1"/>
          </p:cNvSpPr>
          <p:nvPr/>
        </p:nvSpPr>
        <p:spPr bwMode="auto">
          <a:xfrm>
            <a:off x="368984" y="1120248"/>
            <a:ext cx="7086600" cy="3429000"/>
          </a:xfrm>
          <a:prstGeom prst="rect">
            <a:avLst/>
          </a:prstGeom>
        </p:spPr>
        <p:txBody>
          <a:bodyPr wrap="none" fromWordArt="1">
            <a:prstTxWarp prst="textDeflateBottom">
              <a:avLst>
                <a:gd name="adj" fmla="val 76472"/>
              </a:avLst>
            </a:prstTxWarp>
            <a:scene3d>
              <a:camera prst="legacyPerspectiveFront">
                <a:rot lat="19799989" lon="19439992" rev="0"/>
              </a:camera>
              <a:lightRig rig="legacyNormal2" dir="t"/>
            </a:scene3d>
            <a:sp3d extrusionH="354000" prstMaterial="legacyMatte">
              <a:extrusionClr>
                <a:srgbClr val="939676"/>
              </a:extrusionClr>
            </a:sp3d>
          </a:bodyPr>
          <a:lstStyle/>
          <a:p>
            <a:pPr algn="ctr"/>
            <a:r>
              <a:rPr lang="en-US" sz="9600" kern="10" dirty="0">
                <a:ln w="9525">
                  <a:round/>
                  <a:headEnd/>
                  <a:tailEnd/>
                </a:ln>
                <a:gradFill rotWithShape="1">
                  <a:gsLst>
                    <a:gs pos="0">
                      <a:srgbClr val="707070"/>
                    </a:gs>
                    <a:gs pos="50000">
                      <a:srgbClr val="FFFFFF"/>
                    </a:gs>
                    <a:gs pos="100000">
                      <a:srgbClr val="707070"/>
                    </a:gs>
                  </a:gsLst>
                  <a:lin ang="2700000" scaled="1"/>
                </a:gradFill>
                <a:latin typeface="Impact"/>
              </a:rPr>
              <a:t>Thank you</a:t>
            </a:r>
          </a:p>
        </p:txBody>
      </p:sp>
      <p:sp>
        <p:nvSpPr>
          <p:cNvPr id="2" name="Oval 1"/>
          <p:cNvSpPr/>
          <p:nvPr/>
        </p:nvSpPr>
        <p:spPr>
          <a:xfrm>
            <a:off x="7328160" y="4248087"/>
            <a:ext cx="2895600" cy="1219200"/>
          </a:xfrm>
          <a:prstGeom prst="ellips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5">
            <a:extLst>
              <a:ext uri="{FF2B5EF4-FFF2-40B4-BE49-F238E27FC236}">
                <a16:creationId xmlns:a16="http://schemas.microsoft.com/office/drawing/2014/main" id="{8B7C6B91-3F91-4C3B-8B04-BDF53B5C99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0218" y="3822030"/>
            <a:ext cx="2172439" cy="2946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Content Placeholder 5">
            <a:extLst>
              <a:ext uri="{FF2B5EF4-FFF2-40B4-BE49-F238E27FC236}">
                <a16:creationId xmlns:a16="http://schemas.microsoft.com/office/drawing/2014/main" id="{ACA24C3D-909D-47C2-B48C-5381ACBBE9C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0331" y="3822030"/>
            <a:ext cx="2172438" cy="2946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85622939"/>
      </p:ext>
    </p:extLst>
  </p:cSld>
  <p:clrMapOvr>
    <a:masterClrMapping/>
  </p:clrMapOvr>
  <mc:AlternateContent xmlns:mc="http://schemas.openxmlformats.org/markup-compatibility/2006" xmlns:p14="http://schemas.microsoft.com/office/powerpoint/2010/main">
    <mc:Choice Requires="p14">
      <p:transition p14:dur="10" advTm="22039"/>
    </mc:Choice>
    <mc:Fallback xmlns="">
      <p:transition advTm="22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8" fill="hold" grpId="0" nodeType="withEffect">
                                  <p:stCondLst>
                                    <p:cond delay="15500"/>
                                  </p:stCondLst>
                                  <p:childTnLst>
                                    <p:set>
                                      <p:cBhvr>
                                        <p:cTn id="9" dur="1" fill="hold">
                                          <p:stCondLst>
                                            <p:cond delay="0"/>
                                          </p:stCondLst>
                                        </p:cTn>
                                        <p:tgtEl>
                                          <p:spTgt spid="77830"/>
                                        </p:tgtEl>
                                        <p:attrNameLst>
                                          <p:attrName>style.visibility</p:attrName>
                                        </p:attrNameLst>
                                      </p:cBhvr>
                                      <p:to>
                                        <p:strVal val="visible"/>
                                      </p:to>
                                    </p:set>
                                    <p:animEffect transition="in" filter="wipe(left)">
                                      <p:cBhvr>
                                        <p:cTn id="10" dur="2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68CD-BD4F-4E8C-8BF1-4D1D09D87F77}"/>
              </a:ext>
            </a:extLst>
          </p:cNvPr>
          <p:cNvSpPr>
            <a:spLocks noGrp="1"/>
          </p:cNvSpPr>
          <p:nvPr>
            <p:ph type="title"/>
          </p:nvPr>
        </p:nvSpPr>
        <p:spPr>
          <a:xfrm>
            <a:off x="919233" y="73203"/>
            <a:ext cx="10515600" cy="1325563"/>
          </a:xfrm>
        </p:spPr>
        <p:txBody>
          <a:bodyPr/>
          <a:lstStyle/>
          <a:p>
            <a:r>
              <a:rPr lang="en-US" dirty="0">
                <a:solidFill>
                  <a:srgbClr val="92D050"/>
                </a:solidFill>
              </a:rPr>
              <a:t>Oblique Flankplasty: Abdomen Grade 3c*</a:t>
            </a:r>
          </a:p>
        </p:txBody>
      </p:sp>
      <p:pic>
        <p:nvPicPr>
          <p:cNvPr id="6" name="Content Placeholder 5">
            <a:extLst>
              <a:ext uri="{FF2B5EF4-FFF2-40B4-BE49-F238E27FC236}">
                <a16:creationId xmlns:a16="http://schemas.microsoft.com/office/drawing/2014/main" id="{0F1B0E4F-0A85-4AA2-AA28-F0D1B4ECDEA5}"/>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6517482" y="770643"/>
            <a:ext cx="3783012" cy="5302250"/>
          </a:xfrm>
        </p:spPr>
      </p:pic>
      <p:pic>
        <p:nvPicPr>
          <p:cNvPr id="8" name="Content Placeholder 5">
            <a:extLst>
              <a:ext uri="{FF2B5EF4-FFF2-40B4-BE49-F238E27FC236}">
                <a16:creationId xmlns:a16="http://schemas.microsoft.com/office/drawing/2014/main" id="{F5A35EA6-94AC-4E54-A077-198300BF80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7329" y="795976"/>
            <a:ext cx="3910387" cy="5382038"/>
          </a:xfrm>
          <a:prstGeom prst="rect">
            <a:avLst/>
          </a:prstGeom>
        </p:spPr>
      </p:pic>
      <p:pic>
        <p:nvPicPr>
          <p:cNvPr id="9" name="Content Placeholder 5">
            <a:extLst>
              <a:ext uri="{FF2B5EF4-FFF2-40B4-BE49-F238E27FC236}">
                <a16:creationId xmlns:a16="http://schemas.microsoft.com/office/drawing/2014/main" id="{834EB6B8-477C-4E4A-80D4-844F457AC7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1114" y="772889"/>
            <a:ext cx="1860848" cy="5316705"/>
          </a:xfrm>
          <a:prstGeom prst="rect">
            <a:avLst/>
          </a:prstGeom>
        </p:spPr>
      </p:pic>
      <p:sp>
        <p:nvSpPr>
          <p:cNvPr id="12" name="Rectangle 11">
            <a:extLst>
              <a:ext uri="{FF2B5EF4-FFF2-40B4-BE49-F238E27FC236}">
                <a16:creationId xmlns:a16="http://schemas.microsoft.com/office/drawing/2014/main" id="{D47A5F02-591C-49DE-B0D2-F6B92DA7C324}"/>
              </a:ext>
            </a:extLst>
          </p:cNvPr>
          <p:cNvSpPr/>
          <p:nvPr/>
        </p:nvSpPr>
        <p:spPr>
          <a:xfrm>
            <a:off x="2870707" y="6089072"/>
            <a:ext cx="8998737" cy="768928"/>
          </a:xfrm>
          <a:prstGeom prst="rect">
            <a:avLst/>
          </a:prstGeom>
          <a:solidFill>
            <a:schemeClr val="bg2"/>
          </a:solidFill>
        </p:spPr>
        <p:txBody>
          <a:bodyPr wrap="square">
            <a:spAutoFit/>
          </a:bodyPr>
          <a:lstStyle/>
          <a:p>
            <a:pPr>
              <a:lnSpc>
                <a:spcPct val="107000"/>
              </a:lnSpc>
              <a:spcAft>
                <a:spcPts val="800"/>
              </a:spcAft>
            </a:pPr>
            <a:r>
              <a:rPr lang="en-US" dirty="0" err="1">
                <a:latin typeface="Arial" panose="020B0604020202020204" pitchFamily="34" charset="0"/>
                <a:ea typeface="Times New Roman" panose="02020603050405020304" pitchFamily="18" charset="0"/>
                <a:cs typeface="Times New Roman" panose="02020603050405020304" pitchFamily="18" charset="0"/>
              </a:rPr>
              <a:t>Zammerilla</a:t>
            </a:r>
            <a:r>
              <a:rPr lang="en-US" dirty="0">
                <a:latin typeface="Arial" panose="020B0604020202020204" pitchFamily="34" charset="0"/>
                <a:ea typeface="Times New Roman" panose="02020603050405020304" pitchFamily="18" charset="0"/>
                <a:cs typeface="Times New Roman" panose="02020603050405020304" pitchFamily="18" charset="0"/>
              </a:rPr>
              <a:t> LL et al.,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Classifying Severity of Abdominal Contour Deformities after Weight Loss : A Review of 1006 Cases, </a:t>
            </a:r>
            <a:r>
              <a:rPr lang="en-US" dirty="0" err="1">
                <a:latin typeface="Arial" panose="020B0604020202020204" pitchFamily="34" charset="0"/>
                <a:ea typeface="Times New Roman" panose="02020603050405020304" pitchFamily="18" charset="0"/>
                <a:cs typeface="Times New Roman" panose="02020603050405020304" pitchFamily="18" charset="0"/>
              </a:rPr>
              <a:t>Plast</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Reconstr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Surg</a:t>
            </a:r>
            <a:r>
              <a:rPr lang="en-US" dirty="0">
                <a:latin typeface="Arial" panose="020B0604020202020204" pitchFamily="34" charset="0"/>
                <a:ea typeface="Times New Roman" panose="02020603050405020304" pitchFamily="18" charset="0"/>
                <a:cs typeface="Times New Roman" panose="02020603050405020304" pitchFamily="18" charset="0"/>
              </a:rPr>
              <a:t>, 2014, 134:6, 888e-894e.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AF79DE5-19E3-46A1-BDD8-879417D2B0D0}"/>
              </a:ext>
            </a:extLst>
          </p:cNvPr>
          <p:cNvSpPr/>
          <p:nvPr/>
        </p:nvSpPr>
        <p:spPr>
          <a:xfrm>
            <a:off x="9237313" y="2178524"/>
            <a:ext cx="1850896" cy="923330"/>
          </a:xfrm>
          <a:prstGeom prst="rect">
            <a:avLst/>
          </a:prstGeom>
        </p:spPr>
        <p:txBody>
          <a:bodyPr wrap="square">
            <a:spAutoFit/>
          </a:bodyPr>
          <a:lstStyle/>
          <a:p>
            <a:r>
              <a:rPr lang="en-US" b="1" dirty="0"/>
              <a:t>*Double roll extending to the back</a:t>
            </a:r>
          </a:p>
        </p:txBody>
      </p:sp>
    </p:spTree>
    <p:extLst>
      <p:ext uri="{BB962C8B-B14F-4D97-AF65-F5344CB8AC3E}">
        <p14:creationId xmlns:p14="http://schemas.microsoft.com/office/powerpoint/2010/main" val="2295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1DE0EE78-68F7-4FA0-9BBE-90C56CF9F1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66188" y="2590799"/>
            <a:ext cx="5947356" cy="4114799"/>
          </a:xfrm>
          <a:prstGeom prst="rect">
            <a:avLst/>
          </a:prstGeom>
        </p:spPr>
      </p:pic>
      <p:pic>
        <p:nvPicPr>
          <p:cNvPr id="6" name="Content Placeholder 5">
            <a:extLst>
              <a:ext uri="{FF2B5EF4-FFF2-40B4-BE49-F238E27FC236}">
                <a16:creationId xmlns:a16="http://schemas.microsoft.com/office/drawing/2014/main" id="{2FE3EC25-30CB-4C9D-AF48-B16DFA2216BA}"/>
              </a:ext>
            </a:extLst>
          </p:cNvPr>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400479" y="81378"/>
            <a:ext cx="9380779" cy="2438399"/>
          </a:xfrm>
        </p:spPr>
      </p:pic>
      <p:pic>
        <p:nvPicPr>
          <p:cNvPr id="5" name="Content Placeholder 5">
            <a:extLst>
              <a:ext uri="{FF2B5EF4-FFF2-40B4-BE49-F238E27FC236}">
                <a16:creationId xmlns:a16="http://schemas.microsoft.com/office/drawing/2014/main" id="{6B931DC5-1338-4885-8729-FD21702E38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25598" y="2590800"/>
            <a:ext cx="3733801" cy="4114800"/>
          </a:xfrm>
          <a:prstGeom prst="rect">
            <a:avLst/>
          </a:prstGeom>
        </p:spPr>
      </p:pic>
    </p:spTree>
    <p:extLst>
      <p:ext uri="{BB962C8B-B14F-4D97-AF65-F5344CB8AC3E}">
        <p14:creationId xmlns:p14="http://schemas.microsoft.com/office/powerpoint/2010/main" val="286284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CA971E00-1751-4136-BBFD-07720642CA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60321" y="295476"/>
            <a:ext cx="3154065" cy="5430086"/>
          </a:xfrm>
          <a:prstGeom prst="rect">
            <a:avLst/>
          </a:prstGeom>
        </p:spPr>
      </p:pic>
      <p:pic>
        <p:nvPicPr>
          <p:cNvPr id="8" name="Content Placeholder 5">
            <a:extLst>
              <a:ext uri="{FF2B5EF4-FFF2-40B4-BE49-F238E27FC236}">
                <a16:creationId xmlns:a16="http://schemas.microsoft.com/office/drawing/2014/main" id="{2383F3C3-D648-4606-8F48-ECECFD01F4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3329" y="295476"/>
            <a:ext cx="3164015" cy="5430086"/>
          </a:xfrm>
          <a:prstGeom prst="rect">
            <a:avLst/>
          </a:prstGeom>
        </p:spPr>
      </p:pic>
      <p:pic>
        <p:nvPicPr>
          <p:cNvPr id="6" name="Content Placeholder 5">
            <a:extLst>
              <a:ext uri="{FF2B5EF4-FFF2-40B4-BE49-F238E27FC236}">
                <a16:creationId xmlns:a16="http://schemas.microsoft.com/office/drawing/2014/main" id="{932CB2ED-E030-49ED-BFB1-ECEE63A7B8DC}"/>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t="-423"/>
          <a:stretch/>
        </p:blipFill>
        <p:spPr>
          <a:xfrm>
            <a:off x="182074" y="526485"/>
            <a:ext cx="2204246" cy="5199077"/>
          </a:xfrm>
        </p:spPr>
      </p:pic>
      <p:pic>
        <p:nvPicPr>
          <p:cNvPr id="7" name="Picture 6">
            <a:extLst>
              <a:ext uri="{FF2B5EF4-FFF2-40B4-BE49-F238E27FC236}">
                <a16:creationId xmlns:a16="http://schemas.microsoft.com/office/drawing/2014/main" id="{418D79CB-C16C-438E-A197-26901D1940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40795" y="295476"/>
            <a:ext cx="2872498" cy="5430086"/>
          </a:xfrm>
          <a:prstGeom prst="rect">
            <a:avLst/>
          </a:prstGeom>
        </p:spPr>
      </p:pic>
    </p:spTree>
    <p:extLst>
      <p:ext uri="{BB962C8B-B14F-4D97-AF65-F5344CB8AC3E}">
        <p14:creationId xmlns:p14="http://schemas.microsoft.com/office/powerpoint/2010/main" val="537109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9AFFF3-8FAB-4D3B-8F20-60378E1F4F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2163" y="266329"/>
            <a:ext cx="5459131" cy="5956918"/>
          </a:xfrm>
          <a:prstGeom prst="rect">
            <a:avLst/>
          </a:prstGeom>
        </p:spPr>
      </p:pic>
      <p:pic>
        <p:nvPicPr>
          <p:cNvPr id="11" name="Picture 10">
            <a:extLst>
              <a:ext uri="{FF2B5EF4-FFF2-40B4-BE49-F238E27FC236}">
                <a16:creationId xmlns:a16="http://schemas.microsoft.com/office/drawing/2014/main" id="{AD18657F-F085-4DB4-8194-ADCC676F46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474" y="270402"/>
            <a:ext cx="4534162" cy="5952845"/>
          </a:xfrm>
          <a:prstGeom prst="rect">
            <a:avLst/>
          </a:prstGeom>
        </p:spPr>
      </p:pic>
      <p:pic>
        <p:nvPicPr>
          <p:cNvPr id="12" name="Picture 11">
            <a:extLst>
              <a:ext uri="{FF2B5EF4-FFF2-40B4-BE49-F238E27FC236}">
                <a16:creationId xmlns:a16="http://schemas.microsoft.com/office/drawing/2014/main" id="{325CBFEA-E8F3-4C75-B1DD-F9F8FB1F9C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72505" y="510099"/>
            <a:ext cx="3391270" cy="576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010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8C96A810-DCBB-4F26-A38B-04C64A2C60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3200" y="696392"/>
            <a:ext cx="4839791" cy="5403475"/>
          </a:xfrm>
          <a:prstGeom prst="rect">
            <a:avLst/>
          </a:prstGeom>
          <a:noFill/>
        </p:spPr>
      </p:pic>
      <p:pic>
        <p:nvPicPr>
          <p:cNvPr id="6" name="Content Placeholder 5">
            <a:extLst>
              <a:ext uri="{FF2B5EF4-FFF2-40B4-BE49-F238E27FC236}">
                <a16:creationId xmlns:a16="http://schemas.microsoft.com/office/drawing/2014/main" id="{8B4A9D2C-0853-42B5-8B92-DBB2BB919FB4}"/>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6150763" y="699720"/>
            <a:ext cx="4839792" cy="5422391"/>
          </a:xfrm>
        </p:spPr>
      </p:pic>
      <p:sp>
        <p:nvSpPr>
          <p:cNvPr id="3" name="TextBox 2">
            <a:extLst>
              <a:ext uri="{FF2B5EF4-FFF2-40B4-BE49-F238E27FC236}">
                <a16:creationId xmlns:a16="http://schemas.microsoft.com/office/drawing/2014/main" id="{DE8FA247-F0FC-4A4C-8FAF-34005F987D25}"/>
              </a:ext>
            </a:extLst>
          </p:cNvPr>
          <p:cNvSpPr txBox="1"/>
          <p:nvPr/>
        </p:nvSpPr>
        <p:spPr>
          <a:xfrm>
            <a:off x="1658668" y="152400"/>
            <a:ext cx="8883296" cy="415498"/>
          </a:xfrm>
          <a:prstGeom prst="rect">
            <a:avLst/>
          </a:prstGeom>
          <a:noFill/>
        </p:spPr>
        <p:txBody>
          <a:bodyPr wrap="square" rtlCol="0">
            <a:spAutoFit/>
          </a:bodyPr>
          <a:lstStyle/>
          <a:p>
            <a:r>
              <a:rPr lang="en-US" sz="2100" b="1" dirty="0">
                <a:solidFill>
                  <a:srgbClr val="00B050"/>
                </a:solidFill>
              </a:rPr>
              <a:t>*Pittsburgh 3b: Fleur de </a:t>
            </a:r>
            <a:r>
              <a:rPr lang="en-US" sz="2100" b="1" dirty="0" err="1">
                <a:solidFill>
                  <a:srgbClr val="00B050"/>
                </a:solidFill>
              </a:rPr>
              <a:t>lys</a:t>
            </a:r>
            <a:r>
              <a:rPr lang="en-US" sz="2100" b="1" dirty="0">
                <a:solidFill>
                  <a:srgbClr val="00B050"/>
                </a:solidFill>
              </a:rPr>
              <a:t> Abdominoplasty</a:t>
            </a:r>
          </a:p>
        </p:txBody>
      </p:sp>
      <p:sp>
        <p:nvSpPr>
          <p:cNvPr id="5" name="Rectangle 4">
            <a:extLst>
              <a:ext uri="{FF2B5EF4-FFF2-40B4-BE49-F238E27FC236}">
                <a16:creationId xmlns:a16="http://schemas.microsoft.com/office/drawing/2014/main" id="{A6235128-B633-466B-A23D-AD1276BAD456}"/>
              </a:ext>
            </a:extLst>
          </p:cNvPr>
          <p:cNvSpPr/>
          <p:nvPr/>
        </p:nvSpPr>
        <p:spPr>
          <a:xfrm>
            <a:off x="1812139" y="6084003"/>
            <a:ext cx="8458200" cy="707886"/>
          </a:xfrm>
          <a:prstGeom prst="rect">
            <a:avLst/>
          </a:prstGeom>
          <a:noFill/>
        </p:spPr>
        <p:txBody>
          <a:bodyPr wrap="square">
            <a:spAutoFit/>
          </a:bodyPr>
          <a:lstStyle/>
          <a:p>
            <a:pPr lvl="0"/>
            <a:r>
              <a:rPr lang="en-US" sz="16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Zammerilla</a:t>
            </a:r>
            <a:r>
              <a:rPr lang="en-US" sz="16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LL, Zou RH, Dong ZM, Winger DG, Rubin JP, Gusenoff JA, </a:t>
            </a:r>
            <a:r>
              <a:rPr lang="en-US" sz="1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Classifying Severity of Abdominal Contour Deformities after Weight Loss </a:t>
            </a:r>
            <a:r>
              <a:rPr lang="en-US" sz="16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PRS, </a:t>
            </a:r>
            <a:r>
              <a:rPr lang="en-US" sz="1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2014</a:t>
            </a:r>
            <a:r>
              <a:rPr lang="en-US" sz="16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134:6, 888e-894e</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254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C8FC829-70A8-4051-BE19-FD61ED6578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2571" y="884232"/>
            <a:ext cx="4537229" cy="5800779"/>
          </a:xfrm>
          <a:prstGeom prst="rect">
            <a:avLst/>
          </a:prstGeom>
        </p:spPr>
      </p:pic>
      <p:pic>
        <p:nvPicPr>
          <p:cNvPr id="6" name="Content Placeholder 5">
            <a:extLst>
              <a:ext uri="{FF2B5EF4-FFF2-40B4-BE49-F238E27FC236}">
                <a16:creationId xmlns:a16="http://schemas.microsoft.com/office/drawing/2014/main" id="{8C0F1D82-D2A3-4E1D-A867-9008A9D8629E}"/>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6172203" y="901247"/>
            <a:ext cx="4537226" cy="5782372"/>
          </a:xfrm>
        </p:spPr>
      </p:pic>
      <p:sp>
        <p:nvSpPr>
          <p:cNvPr id="2" name="Rectangle 1">
            <a:extLst>
              <a:ext uri="{FF2B5EF4-FFF2-40B4-BE49-F238E27FC236}">
                <a16:creationId xmlns:a16="http://schemas.microsoft.com/office/drawing/2014/main" id="{01BCAF0A-27AA-461A-87C2-43BAFE6A980B}"/>
              </a:ext>
            </a:extLst>
          </p:cNvPr>
          <p:cNvSpPr/>
          <p:nvPr/>
        </p:nvSpPr>
        <p:spPr>
          <a:xfrm>
            <a:off x="398016" y="261316"/>
            <a:ext cx="2858796" cy="415498"/>
          </a:xfrm>
          <a:prstGeom prst="rect">
            <a:avLst/>
          </a:prstGeom>
        </p:spPr>
        <p:txBody>
          <a:bodyPr wrap="none">
            <a:spAutoFit/>
          </a:bodyPr>
          <a:lstStyle/>
          <a:p>
            <a:r>
              <a:rPr lang="en-US" sz="2100" dirty="0">
                <a:solidFill>
                  <a:srgbClr val="92D050"/>
                </a:solidFill>
              </a:rPr>
              <a:t>FDL: Abdominoplasty, </a:t>
            </a:r>
          </a:p>
        </p:txBody>
      </p:sp>
      <p:sp>
        <p:nvSpPr>
          <p:cNvPr id="3" name="Rectangle 2">
            <a:extLst>
              <a:ext uri="{FF2B5EF4-FFF2-40B4-BE49-F238E27FC236}">
                <a16:creationId xmlns:a16="http://schemas.microsoft.com/office/drawing/2014/main" id="{DDCE7D5D-48AE-4E47-B6D8-158E46DC9A19}"/>
              </a:ext>
            </a:extLst>
          </p:cNvPr>
          <p:cNvSpPr/>
          <p:nvPr/>
        </p:nvSpPr>
        <p:spPr>
          <a:xfrm>
            <a:off x="3050960" y="236768"/>
            <a:ext cx="6560091" cy="461665"/>
          </a:xfrm>
          <a:prstGeom prst="rect">
            <a:avLst/>
          </a:prstGeom>
        </p:spPr>
        <p:txBody>
          <a:bodyPr wrap="square">
            <a:spAutoFit/>
          </a:bodyPr>
          <a:lstStyle/>
          <a:p>
            <a:r>
              <a:rPr lang="en-US" sz="2100" dirty="0">
                <a:solidFill>
                  <a:srgbClr val="92D050"/>
                </a:solidFill>
              </a:rPr>
              <a:t>L Brachioplasty</a:t>
            </a:r>
            <a:r>
              <a:rPr lang="en-US" sz="2400" dirty="0">
                <a:solidFill>
                  <a:srgbClr val="92D050"/>
                </a:solidFill>
              </a:rPr>
              <a:t>, Lower Body Lift, </a:t>
            </a:r>
            <a:r>
              <a:rPr lang="en-US" sz="2100" dirty="0">
                <a:solidFill>
                  <a:srgbClr val="92D050"/>
                </a:solidFill>
              </a:rPr>
              <a:t>VASERlipo thighs</a:t>
            </a:r>
            <a:endParaRPr lang="en-US" sz="2400" dirty="0">
              <a:solidFill>
                <a:srgbClr val="92D050"/>
              </a:solidFill>
            </a:endParaRPr>
          </a:p>
        </p:txBody>
      </p:sp>
    </p:spTree>
    <p:extLst>
      <p:ext uri="{BB962C8B-B14F-4D97-AF65-F5344CB8AC3E}">
        <p14:creationId xmlns:p14="http://schemas.microsoft.com/office/powerpoint/2010/main" val="3007420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30A666-F90B-4C6C-9937-74E059A672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8796" y="52565"/>
            <a:ext cx="3050580" cy="6143414"/>
          </a:xfrm>
          <a:prstGeom prst="rect">
            <a:avLst/>
          </a:prstGeom>
        </p:spPr>
      </p:pic>
      <p:sp>
        <p:nvSpPr>
          <p:cNvPr id="6" name="TextBox 5">
            <a:extLst>
              <a:ext uri="{FF2B5EF4-FFF2-40B4-BE49-F238E27FC236}">
                <a16:creationId xmlns:a16="http://schemas.microsoft.com/office/drawing/2014/main" id="{57752CA7-D2D6-4482-BF5D-FDDCAC0E44E4}"/>
              </a:ext>
            </a:extLst>
          </p:cNvPr>
          <p:cNvSpPr txBox="1"/>
          <p:nvPr/>
        </p:nvSpPr>
        <p:spPr>
          <a:xfrm>
            <a:off x="3894582" y="6324600"/>
            <a:ext cx="4402836"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5/2018  </a:t>
            </a:r>
          </a:p>
        </p:txBody>
      </p:sp>
      <p:pic>
        <p:nvPicPr>
          <p:cNvPr id="4" name="Picture 3">
            <a:extLst>
              <a:ext uri="{FF2B5EF4-FFF2-40B4-BE49-F238E27FC236}">
                <a16:creationId xmlns:a16="http://schemas.microsoft.com/office/drawing/2014/main" id="{340E1DAD-51DC-4385-90B5-6C20B6BD12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3627" y="46034"/>
            <a:ext cx="3033462" cy="6149945"/>
          </a:xfrm>
          <a:prstGeom prst="rect">
            <a:avLst/>
          </a:prstGeom>
        </p:spPr>
      </p:pic>
      <p:pic>
        <p:nvPicPr>
          <p:cNvPr id="7" name="Picture 6">
            <a:extLst>
              <a:ext uri="{FF2B5EF4-FFF2-40B4-BE49-F238E27FC236}">
                <a16:creationId xmlns:a16="http://schemas.microsoft.com/office/drawing/2014/main" id="{5F053ED5-2AB6-41A3-966D-805AE8CE6D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2208" y="321129"/>
            <a:ext cx="2810878" cy="5874850"/>
          </a:xfrm>
          <a:prstGeom prst="rect">
            <a:avLst/>
          </a:prstGeom>
        </p:spPr>
      </p:pic>
    </p:spTree>
    <p:extLst>
      <p:ext uri="{BB962C8B-B14F-4D97-AF65-F5344CB8AC3E}">
        <p14:creationId xmlns:p14="http://schemas.microsoft.com/office/powerpoint/2010/main" val="2123606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r5_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534400" y="140275"/>
            <a:ext cx="2425526" cy="65774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486894" y="285225"/>
            <a:ext cx="7047506" cy="75895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l"/>
            <a:r>
              <a:rPr lang="en-US" sz="4000" dirty="0"/>
              <a:t>New Approach to Posterior Torso</a:t>
            </a:r>
          </a:p>
        </p:txBody>
      </p:sp>
      <p:sp>
        <p:nvSpPr>
          <p:cNvPr id="4" name="Content Placeholder 3"/>
          <p:cNvSpPr>
            <a:spLocks noGrp="1"/>
          </p:cNvSpPr>
          <p:nvPr>
            <p:ph idx="1"/>
          </p:nvPr>
        </p:nvSpPr>
        <p:spPr>
          <a:xfrm>
            <a:off x="1676400" y="1295400"/>
            <a:ext cx="8839200" cy="5481208"/>
          </a:xfrm>
        </p:spPr>
        <p:txBody>
          <a:bodyPr>
            <a:normAutofit/>
          </a:bodyPr>
          <a:lstStyle/>
          <a:p>
            <a:r>
              <a:rPr lang="en-US" sz="2000" b="1" dirty="0"/>
              <a:t>Accept Patient’s Desire, Body Shape</a:t>
            </a:r>
          </a:p>
          <a:p>
            <a:r>
              <a:rPr lang="en-US" sz="2000" dirty="0"/>
              <a:t>Deformity grade influences treatment</a:t>
            </a:r>
          </a:p>
          <a:p>
            <a:r>
              <a:rPr lang="en-US" sz="2000" dirty="0"/>
              <a:t>Adherences along midline and flanks</a:t>
            </a:r>
          </a:p>
          <a:p>
            <a:r>
              <a:rPr lang="en-US" sz="2000" dirty="0"/>
              <a:t>Avoid crossing midline</a:t>
            </a:r>
          </a:p>
          <a:p>
            <a:pPr lvl="1"/>
            <a:r>
              <a:rPr lang="en-US" sz="1800" dirty="0"/>
              <a:t>J Torsoplasty to avoid Bra line excision</a:t>
            </a:r>
          </a:p>
          <a:p>
            <a:pPr lvl="1"/>
            <a:r>
              <a:rPr lang="en-US" sz="1800" dirty="0"/>
              <a:t>Oblique flankplasty to avoid sacrum</a:t>
            </a:r>
          </a:p>
          <a:p>
            <a:r>
              <a:rPr lang="en-US" sz="2000" dirty="0"/>
              <a:t>Direct excision along adherences best treats</a:t>
            </a:r>
          </a:p>
          <a:p>
            <a:pPr lvl="1"/>
            <a:r>
              <a:rPr lang="en-US" sz="1800" dirty="0"/>
              <a:t>Skin laxity, rolls </a:t>
            </a:r>
          </a:p>
          <a:p>
            <a:pPr lvl="1"/>
            <a:r>
              <a:rPr lang="en-US" sz="1800" dirty="0"/>
              <a:t>Adherences</a:t>
            </a:r>
          </a:p>
          <a:p>
            <a:pPr lvl="1"/>
            <a:r>
              <a:rPr lang="en-US" sz="1800" dirty="0"/>
              <a:t>Maximal tightening of neighboring skin</a:t>
            </a:r>
          </a:p>
          <a:p>
            <a:r>
              <a:rPr lang="en-US" sz="2000" dirty="0"/>
              <a:t>Excision Site Donor: Enlarge buttock and breast</a:t>
            </a:r>
          </a:p>
          <a:p>
            <a:r>
              <a:rPr lang="en-US" sz="2000" dirty="0"/>
              <a:t>Sculpture by adipose removal and retention</a:t>
            </a:r>
          </a:p>
          <a:p>
            <a:pPr lvl="1"/>
            <a:endParaRPr lang="en-US" dirty="0">
              <a:solidFill>
                <a:schemeClr val="bg2">
                  <a:lumMod val="50000"/>
                </a:schemeClr>
              </a:solidFill>
            </a:endParaRPr>
          </a:p>
          <a:p>
            <a:pPr marL="274320" lvl="1" indent="0">
              <a:buNone/>
            </a:pPr>
            <a:endParaRPr lang="en-US" dirty="0"/>
          </a:p>
          <a:p>
            <a:pPr marL="274320" lvl="1" indent="0">
              <a:buNone/>
            </a:pPr>
            <a:endParaRPr lang="en-US" dirty="0">
              <a:solidFill>
                <a:schemeClr val="tx2">
                  <a:lumMod val="75000"/>
                </a:schemeClr>
              </a:solidFill>
            </a:endParaRPr>
          </a:p>
          <a:p>
            <a:pPr lvl="1"/>
            <a:endParaRPr lang="en-US" dirty="0"/>
          </a:p>
          <a:p>
            <a:pPr marL="0" indent="0">
              <a:buNone/>
            </a:pPr>
            <a:endParaRPr lang="en-US" dirty="0"/>
          </a:p>
          <a:p>
            <a:endParaRPr lang="en-US" dirty="0"/>
          </a:p>
        </p:txBody>
      </p:sp>
      <p:sp>
        <p:nvSpPr>
          <p:cNvPr id="27" name="Freeform: Shape 26">
            <a:extLst>
              <a:ext uri="{FF2B5EF4-FFF2-40B4-BE49-F238E27FC236}">
                <a16:creationId xmlns:a16="http://schemas.microsoft.com/office/drawing/2014/main" id="{6BC64333-CE0E-45C0-B148-BC05E33A6099}"/>
              </a:ext>
            </a:extLst>
          </p:cNvPr>
          <p:cNvSpPr/>
          <p:nvPr/>
        </p:nvSpPr>
        <p:spPr>
          <a:xfrm>
            <a:off x="10034405" y="2244005"/>
            <a:ext cx="198783" cy="2369989"/>
          </a:xfrm>
          <a:custGeom>
            <a:avLst/>
            <a:gdLst>
              <a:gd name="connsiteX0" fmla="*/ 119270 w 176180"/>
              <a:gd name="connsiteY0" fmla="*/ 0 h 1670274"/>
              <a:gd name="connsiteX1" fmla="*/ 0 w 176180"/>
              <a:gd name="connsiteY1" fmla="*/ 564542 h 1670274"/>
              <a:gd name="connsiteX2" fmla="*/ 0 w 176180"/>
              <a:gd name="connsiteY2" fmla="*/ 564542 h 1670274"/>
              <a:gd name="connsiteX3" fmla="*/ 55659 w 176180"/>
              <a:gd name="connsiteY3" fmla="*/ 1025718 h 1670274"/>
              <a:gd name="connsiteX4" fmla="*/ 135172 w 176180"/>
              <a:gd name="connsiteY4" fmla="*/ 1399429 h 1670274"/>
              <a:gd name="connsiteX5" fmla="*/ 174929 w 176180"/>
              <a:gd name="connsiteY5" fmla="*/ 1653871 h 1670274"/>
              <a:gd name="connsiteX6" fmla="*/ 166978 w 176180"/>
              <a:gd name="connsiteY6" fmla="*/ 1645920 h 1670274"/>
              <a:gd name="connsiteX7" fmla="*/ 159026 w 176180"/>
              <a:gd name="connsiteY7" fmla="*/ 1645920 h 16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80" h="1670274">
                <a:moveTo>
                  <a:pt x="119270" y="0"/>
                </a:moveTo>
                <a:lnTo>
                  <a:pt x="0" y="564542"/>
                </a:lnTo>
                <a:lnTo>
                  <a:pt x="0" y="564542"/>
                </a:lnTo>
                <a:cubicBezTo>
                  <a:pt x="9276" y="641405"/>
                  <a:pt x="33130" y="886570"/>
                  <a:pt x="55659" y="1025718"/>
                </a:cubicBezTo>
                <a:cubicBezTo>
                  <a:pt x="78188" y="1164866"/>
                  <a:pt x="115294" y="1294737"/>
                  <a:pt x="135172" y="1399429"/>
                </a:cubicBezTo>
                <a:cubicBezTo>
                  <a:pt x="155050" y="1504121"/>
                  <a:pt x="174929" y="1653871"/>
                  <a:pt x="174929" y="1653871"/>
                </a:cubicBezTo>
                <a:cubicBezTo>
                  <a:pt x="180230" y="1694953"/>
                  <a:pt x="166978" y="1645920"/>
                  <a:pt x="166978" y="1645920"/>
                </a:cubicBezTo>
                <a:cubicBezTo>
                  <a:pt x="164328" y="1644595"/>
                  <a:pt x="161677" y="1645257"/>
                  <a:pt x="159026" y="164592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AF21E0A-A4C1-495D-80F7-276B55D84619}"/>
              </a:ext>
            </a:extLst>
          </p:cNvPr>
          <p:cNvSpPr/>
          <p:nvPr/>
        </p:nvSpPr>
        <p:spPr>
          <a:xfrm>
            <a:off x="8814508" y="2912695"/>
            <a:ext cx="939789" cy="806713"/>
          </a:xfrm>
          <a:custGeom>
            <a:avLst/>
            <a:gdLst>
              <a:gd name="connsiteX0" fmla="*/ 836889 w 836889"/>
              <a:gd name="connsiteY0" fmla="*/ 0 h 723940"/>
              <a:gd name="connsiteX1" fmla="*/ 89467 w 836889"/>
              <a:gd name="connsiteY1" fmla="*/ 644055 h 723940"/>
              <a:gd name="connsiteX2" fmla="*/ 41759 w 836889"/>
              <a:gd name="connsiteY2" fmla="*/ 691763 h 723940"/>
            </a:gdLst>
            <a:ahLst/>
            <a:cxnLst>
              <a:cxn ang="0">
                <a:pos x="connsiteX0" y="connsiteY0"/>
              </a:cxn>
              <a:cxn ang="0">
                <a:pos x="connsiteX1" y="connsiteY1"/>
              </a:cxn>
              <a:cxn ang="0">
                <a:pos x="connsiteX2" y="connsiteY2"/>
              </a:cxn>
            </a:cxnLst>
            <a:rect l="l" t="t" r="r" b="b"/>
            <a:pathLst>
              <a:path w="836889" h="723940">
                <a:moveTo>
                  <a:pt x="836889" y="0"/>
                </a:moveTo>
                <a:lnTo>
                  <a:pt x="89467" y="644055"/>
                </a:lnTo>
                <a:cubicBezTo>
                  <a:pt x="-43055" y="759349"/>
                  <a:pt x="-648" y="725556"/>
                  <a:pt x="41759" y="69176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D884192-F855-4199-9C79-F60DDAB3DE12}"/>
              </a:ext>
            </a:extLst>
          </p:cNvPr>
          <p:cNvSpPr/>
          <p:nvPr/>
        </p:nvSpPr>
        <p:spPr>
          <a:xfrm rot="21239991">
            <a:off x="10230771" y="2912695"/>
            <a:ext cx="461175" cy="509880"/>
          </a:xfrm>
          <a:custGeom>
            <a:avLst/>
            <a:gdLst>
              <a:gd name="connsiteX0" fmla="*/ 0 w 461175"/>
              <a:gd name="connsiteY0" fmla="*/ 0 h 509880"/>
              <a:gd name="connsiteX1" fmla="*/ 429370 w 461175"/>
              <a:gd name="connsiteY1" fmla="*/ 477079 h 509880"/>
              <a:gd name="connsiteX2" fmla="*/ 429370 w 461175"/>
              <a:gd name="connsiteY2" fmla="*/ 469127 h 509880"/>
              <a:gd name="connsiteX3" fmla="*/ 405516 w 461175"/>
              <a:gd name="connsiteY3" fmla="*/ 469127 h 509880"/>
            </a:gdLst>
            <a:ahLst/>
            <a:cxnLst>
              <a:cxn ang="0">
                <a:pos x="connsiteX0" y="connsiteY0"/>
              </a:cxn>
              <a:cxn ang="0">
                <a:pos x="connsiteX1" y="connsiteY1"/>
              </a:cxn>
              <a:cxn ang="0">
                <a:pos x="connsiteX2" y="connsiteY2"/>
              </a:cxn>
              <a:cxn ang="0">
                <a:pos x="connsiteX3" y="connsiteY3"/>
              </a:cxn>
            </a:cxnLst>
            <a:rect l="l" t="t" r="r" b="b"/>
            <a:pathLst>
              <a:path w="461175" h="509880">
                <a:moveTo>
                  <a:pt x="0" y="0"/>
                </a:moveTo>
                <a:lnTo>
                  <a:pt x="429370" y="477079"/>
                </a:lnTo>
                <a:cubicBezTo>
                  <a:pt x="500932" y="555267"/>
                  <a:pt x="429370" y="469127"/>
                  <a:pt x="429370" y="469127"/>
                </a:cubicBezTo>
                <a:cubicBezTo>
                  <a:pt x="425394" y="467802"/>
                  <a:pt x="415455" y="468464"/>
                  <a:pt x="405516" y="469127"/>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05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ADF57C-A0AD-4554-A7D4-85E6CA84F52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2503" y="152399"/>
            <a:ext cx="10282403" cy="4604658"/>
          </a:xfrm>
          <a:prstGeom prst="rect">
            <a:avLst/>
          </a:prstGeom>
        </p:spPr>
      </p:pic>
      <p:pic>
        <p:nvPicPr>
          <p:cNvPr id="5" name="Picture 4">
            <a:extLst>
              <a:ext uri="{FF2B5EF4-FFF2-40B4-BE49-F238E27FC236}">
                <a16:creationId xmlns:a16="http://schemas.microsoft.com/office/drawing/2014/main" id="{67A0DB41-B715-4E08-96DD-E702539B78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1000" y="2517140"/>
            <a:ext cx="4038600" cy="4188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CDE4E9AD-A0BA-45D9-B428-57A14617017E}"/>
              </a:ext>
            </a:extLst>
          </p:cNvPr>
          <p:cNvSpPr txBox="1"/>
          <p:nvPr/>
        </p:nvSpPr>
        <p:spPr>
          <a:xfrm>
            <a:off x="895621" y="4792569"/>
            <a:ext cx="3091945" cy="1323439"/>
          </a:xfrm>
          <a:prstGeom prst="rect">
            <a:avLst/>
          </a:prstGeom>
          <a:noFill/>
        </p:spPr>
        <p:txBody>
          <a:bodyPr vert="horz" wrap="square" rtlCol="0">
            <a:spAutoFit/>
          </a:bodyPr>
          <a:lstStyle/>
          <a:p>
            <a:pPr algn="ctr"/>
            <a:r>
              <a:rPr lang="en-US" sz="2000" dirty="0">
                <a:solidFill>
                  <a:srgbClr val="00B050"/>
                </a:solidFill>
                <a:latin typeface="Georgia" panose="02040502050405020303" pitchFamily="18" charset="0"/>
              </a:rPr>
              <a:t>Lost 100#</a:t>
            </a:r>
          </a:p>
          <a:p>
            <a:pPr algn="ctr"/>
            <a:r>
              <a:rPr lang="en-US" sz="2000" dirty="0">
                <a:solidFill>
                  <a:srgbClr val="00B050"/>
                </a:solidFill>
                <a:latin typeface="Georgia" panose="02040502050405020303" pitchFamily="18" charset="0"/>
              </a:rPr>
              <a:t>BMI: 37.2</a:t>
            </a:r>
          </a:p>
          <a:p>
            <a:pPr algn="ctr"/>
            <a:r>
              <a:rPr lang="en-US" sz="2000" dirty="0">
                <a:solidFill>
                  <a:srgbClr val="00B050"/>
                </a:solidFill>
                <a:latin typeface="Georgia" panose="02040502050405020303" pitchFamily="18" charset="0"/>
              </a:rPr>
              <a:t>5/4/2018</a:t>
            </a:r>
          </a:p>
          <a:p>
            <a:pPr algn="ctr"/>
            <a:r>
              <a:rPr lang="en-US" sz="2000" dirty="0">
                <a:solidFill>
                  <a:srgbClr val="00B050"/>
                </a:solidFill>
                <a:latin typeface="Georgia" panose="02040502050405020303" pitchFamily="18" charset="0"/>
              </a:rPr>
              <a:t>1800 aspirate</a:t>
            </a:r>
          </a:p>
        </p:txBody>
      </p:sp>
      <p:sp>
        <p:nvSpPr>
          <p:cNvPr id="2" name="TextBox 1">
            <a:extLst>
              <a:ext uri="{FF2B5EF4-FFF2-40B4-BE49-F238E27FC236}">
                <a16:creationId xmlns:a16="http://schemas.microsoft.com/office/drawing/2014/main" id="{61296548-9A1D-4C1E-8D91-DA3005DB3FAF}"/>
              </a:ext>
            </a:extLst>
          </p:cNvPr>
          <p:cNvSpPr txBox="1"/>
          <p:nvPr/>
        </p:nvSpPr>
        <p:spPr>
          <a:xfrm>
            <a:off x="2895600" y="1447800"/>
            <a:ext cx="1091966" cy="400110"/>
          </a:xfrm>
          <a:prstGeom prst="rect">
            <a:avLst/>
          </a:prstGeom>
          <a:noFill/>
        </p:spPr>
        <p:txBody>
          <a:bodyPr wrap="none" rtlCol="0">
            <a:spAutoFit/>
          </a:bodyPr>
          <a:lstStyle/>
          <a:p>
            <a:r>
              <a:rPr lang="en-US" sz="2000" b="1" dirty="0">
                <a:solidFill>
                  <a:schemeClr val="bg1"/>
                </a:solidFill>
              </a:rPr>
              <a:t>1024 gm</a:t>
            </a:r>
          </a:p>
        </p:txBody>
      </p:sp>
      <p:sp>
        <p:nvSpPr>
          <p:cNvPr id="3" name="TextBox 2">
            <a:extLst>
              <a:ext uri="{FF2B5EF4-FFF2-40B4-BE49-F238E27FC236}">
                <a16:creationId xmlns:a16="http://schemas.microsoft.com/office/drawing/2014/main" id="{B4C4BCB4-AB48-4923-A578-3B2F0A7AB036}"/>
              </a:ext>
            </a:extLst>
          </p:cNvPr>
          <p:cNvSpPr txBox="1"/>
          <p:nvPr/>
        </p:nvSpPr>
        <p:spPr>
          <a:xfrm>
            <a:off x="5867400" y="990600"/>
            <a:ext cx="1091966" cy="400110"/>
          </a:xfrm>
          <a:prstGeom prst="rect">
            <a:avLst/>
          </a:prstGeom>
          <a:noFill/>
        </p:spPr>
        <p:txBody>
          <a:bodyPr wrap="none" rtlCol="0">
            <a:spAutoFit/>
          </a:bodyPr>
          <a:lstStyle/>
          <a:p>
            <a:r>
              <a:rPr lang="en-US" sz="2000" b="1" dirty="0">
                <a:solidFill>
                  <a:schemeClr val="bg1"/>
                </a:solidFill>
              </a:rPr>
              <a:t>4216 gm</a:t>
            </a:r>
          </a:p>
        </p:txBody>
      </p:sp>
      <p:sp>
        <p:nvSpPr>
          <p:cNvPr id="7" name="TextBox 6">
            <a:extLst>
              <a:ext uri="{FF2B5EF4-FFF2-40B4-BE49-F238E27FC236}">
                <a16:creationId xmlns:a16="http://schemas.microsoft.com/office/drawing/2014/main" id="{8F398D62-5E81-4C5C-B459-EAF544352A75}"/>
              </a:ext>
            </a:extLst>
          </p:cNvPr>
          <p:cNvSpPr txBox="1"/>
          <p:nvPr/>
        </p:nvSpPr>
        <p:spPr>
          <a:xfrm>
            <a:off x="8991601" y="2135535"/>
            <a:ext cx="965329" cy="400110"/>
          </a:xfrm>
          <a:prstGeom prst="rect">
            <a:avLst/>
          </a:prstGeom>
          <a:noFill/>
        </p:spPr>
        <p:txBody>
          <a:bodyPr wrap="none" rtlCol="0">
            <a:spAutoFit/>
          </a:bodyPr>
          <a:lstStyle/>
          <a:p>
            <a:r>
              <a:rPr lang="en-US" sz="2000" b="1" dirty="0">
                <a:solidFill>
                  <a:schemeClr val="bg1"/>
                </a:solidFill>
              </a:rPr>
              <a:t>828 gm</a:t>
            </a:r>
          </a:p>
        </p:txBody>
      </p:sp>
    </p:spTree>
    <p:extLst>
      <p:ext uri="{BB962C8B-B14F-4D97-AF65-F5344CB8AC3E}">
        <p14:creationId xmlns:p14="http://schemas.microsoft.com/office/powerpoint/2010/main" val="1513717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EF0FD-C853-4820-ACD9-88EE895F56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1098" y="222052"/>
            <a:ext cx="3282994" cy="5970581"/>
          </a:xfrm>
          <a:prstGeom prst="rect">
            <a:avLst/>
          </a:prstGeom>
        </p:spPr>
      </p:pic>
      <p:sp>
        <p:nvSpPr>
          <p:cNvPr id="6" name="TextBox 5">
            <a:extLst>
              <a:ext uri="{FF2B5EF4-FFF2-40B4-BE49-F238E27FC236}">
                <a16:creationId xmlns:a16="http://schemas.microsoft.com/office/drawing/2014/main" id="{A492B977-264C-4E1A-A8DB-1BA9959814E0}"/>
              </a:ext>
            </a:extLst>
          </p:cNvPr>
          <p:cNvSpPr txBox="1"/>
          <p:nvPr/>
        </p:nvSpPr>
        <p:spPr>
          <a:xfrm>
            <a:off x="3620093" y="5472726"/>
            <a:ext cx="3913632" cy="461665"/>
          </a:xfrm>
          <a:prstGeom prst="rect">
            <a:avLst/>
          </a:prstGeom>
          <a:noFill/>
        </p:spPr>
        <p:txBody>
          <a:bodyPr vert="horz" rtlCol="0">
            <a:spAutoFit/>
          </a:bodyPr>
          <a:lstStyle/>
          <a:p>
            <a:pPr algn="ctr"/>
            <a:r>
              <a:rPr lang="en-US" sz="2400" b="1" dirty="0">
                <a:solidFill>
                  <a:schemeClr val="accent6"/>
                </a:solidFill>
                <a:latin typeface="Georgia" panose="02040502050405020303" pitchFamily="18" charset="0"/>
              </a:rPr>
              <a:t>2 months</a:t>
            </a:r>
          </a:p>
        </p:txBody>
      </p:sp>
      <p:pic>
        <p:nvPicPr>
          <p:cNvPr id="4" name="Picture 3">
            <a:extLst>
              <a:ext uri="{FF2B5EF4-FFF2-40B4-BE49-F238E27FC236}">
                <a16:creationId xmlns:a16="http://schemas.microsoft.com/office/drawing/2014/main" id="{70607B78-5579-4031-A08B-2E02BBFF1E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0765" y="254972"/>
            <a:ext cx="3125744" cy="5937661"/>
          </a:xfrm>
          <a:prstGeom prst="rect">
            <a:avLst/>
          </a:prstGeom>
        </p:spPr>
      </p:pic>
      <p:pic>
        <p:nvPicPr>
          <p:cNvPr id="7" name="Picture 6">
            <a:extLst>
              <a:ext uri="{FF2B5EF4-FFF2-40B4-BE49-F238E27FC236}">
                <a16:creationId xmlns:a16="http://schemas.microsoft.com/office/drawing/2014/main" id="{B79D3BCE-C813-4C2F-96A7-07D265C9BE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340" y="222052"/>
            <a:ext cx="2964758" cy="5970581"/>
          </a:xfrm>
          <a:prstGeom prst="rect">
            <a:avLst/>
          </a:prstGeom>
        </p:spPr>
      </p:pic>
      <p:pic>
        <p:nvPicPr>
          <p:cNvPr id="8" name="Picture 7">
            <a:extLst>
              <a:ext uri="{FF2B5EF4-FFF2-40B4-BE49-F238E27FC236}">
                <a16:creationId xmlns:a16="http://schemas.microsoft.com/office/drawing/2014/main" id="{E4943D85-E290-43DF-AD5B-E82E479C61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73243" y="254973"/>
            <a:ext cx="3052417" cy="5900462"/>
          </a:xfrm>
          <a:prstGeom prst="rect">
            <a:avLst/>
          </a:prstGeom>
        </p:spPr>
      </p:pic>
    </p:spTree>
    <p:extLst>
      <p:ext uri="{BB962C8B-B14F-4D97-AF65-F5344CB8AC3E}">
        <p14:creationId xmlns:p14="http://schemas.microsoft.com/office/powerpoint/2010/main" val="4083549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CC0DC5-C191-4ECB-906F-31B24480F6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7915" y="1260061"/>
            <a:ext cx="3312910" cy="4974709"/>
          </a:xfrm>
          <a:prstGeom prst="rect">
            <a:avLst/>
          </a:prstGeom>
        </p:spPr>
      </p:pic>
      <p:sp>
        <p:nvSpPr>
          <p:cNvPr id="6" name="TextBox 5">
            <a:extLst>
              <a:ext uri="{FF2B5EF4-FFF2-40B4-BE49-F238E27FC236}">
                <a16:creationId xmlns:a16="http://schemas.microsoft.com/office/drawing/2014/main" id="{7931765B-D240-4D25-8AEA-96BDD0688371}"/>
              </a:ext>
            </a:extLst>
          </p:cNvPr>
          <p:cNvSpPr txBox="1"/>
          <p:nvPr/>
        </p:nvSpPr>
        <p:spPr>
          <a:xfrm>
            <a:off x="5033298" y="5546526"/>
            <a:ext cx="4256046" cy="369332"/>
          </a:xfrm>
          <a:prstGeom prst="rect">
            <a:avLst/>
          </a:prstGeom>
          <a:noFill/>
        </p:spPr>
        <p:txBody>
          <a:bodyPr vert="horz" rtlCol="0">
            <a:spAutoFit/>
          </a:bodyPr>
          <a:lstStyle/>
          <a:p>
            <a:pPr algn="ctr"/>
            <a:r>
              <a:rPr lang="en-US" b="1" dirty="0">
                <a:solidFill>
                  <a:srgbClr val="00B050"/>
                </a:solidFill>
                <a:latin typeface="Source Sans Pro" panose="020B0503030403020204" pitchFamily="34" charset="0"/>
              </a:rPr>
              <a:t>3 months,  43 </a:t>
            </a:r>
          </a:p>
        </p:txBody>
      </p:sp>
      <p:pic>
        <p:nvPicPr>
          <p:cNvPr id="4" name="Picture 3">
            <a:extLst>
              <a:ext uri="{FF2B5EF4-FFF2-40B4-BE49-F238E27FC236}">
                <a16:creationId xmlns:a16="http://schemas.microsoft.com/office/drawing/2014/main" id="{87FDEE08-C4D8-4ABF-B158-002697FDE7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016" y="1295132"/>
            <a:ext cx="3595117" cy="4933864"/>
          </a:xfrm>
          <a:prstGeom prst="rect">
            <a:avLst/>
          </a:prstGeom>
        </p:spPr>
      </p:pic>
      <p:pic>
        <p:nvPicPr>
          <p:cNvPr id="7" name="Picture 6">
            <a:extLst>
              <a:ext uri="{FF2B5EF4-FFF2-40B4-BE49-F238E27FC236}">
                <a16:creationId xmlns:a16="http://schemas.microsoft.com/office/drawing/2014/main" id="{8614525E-AFD5-4CA3-8E81-2FA94B4D95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33028" y="1278384"/>
            <a:ext cx="3250489" cy="4950611"/>
          </a:xfrm>
          <a:prstGeom prst="rect">
            <a:avLst/>
          </a:prstGeom>
        </p:spPr>
      </p:pic>
      <p:sp>
        <p:nvSpPr>
          <p:cNvPr id="2" name="Title 1">
            <a:extLst>
              <a:ext uri="{FF2B5EF4-FFF2-40B4-BE49-F238E27FC236}">
                <a16:creationId xmlns:a16="http://schemas.microsoft.com/office/drawing/2014/main" id="{0C44E584-56CE-4AA5-822F-69E586B0EBEB}"/>
              </a:ext>
            </a:extLst>
          </p:cNvPr>
          <p:cNvSpPr>
            <a:spLocks noGrp="1"/>
          </p:cNvSpPr>
          <p:nvPr>
            <p:ph type="title"/>
          </p:nvPr>
        </p:nvSpPr>
        <p:spPr>
          <a:xfrm>
            <a:off x="767917" y="84590"/>
            <a:ext cx="10515600" cy="1325563"/>
          </a:xfrm>
        </p:spPr>
        <p:txBody>
          <a:bodyPr/>
          <a:lstStyle/>
          <a:p>
            <a:r>
              <a:rPr lang="en-US" dirty="0">
                <a:solidFill>
                  <a:srgbClr val="00B050"/>
                </a:solidFill>
              </a:rPr>
              <a:t>BMI 31, HCG/500 </a:t>
            </a:r>
            <a:r>
              <a:rPr lang="en-US" dirty="0" err="1">
                <a:solidFill>
                  <a:srgbClr val="00B050"/>
                </a:solidFill>
              </a:rPr>
              <a:t>cal</a:t>
            </a:r>
            <a:r>
              <a:rPr lang="en-US" dirty="0">
                <a:solidFill>
                  <a:srgbClr val="00B050"/>
                </a:solidFill>
              </a:rPr>
              <a:t>, lost 15 pounds</a:t>
            </a:r>
          </a:p>
        </p:txBody>
      </p:sp>
    </p:spTree>
    <p:extLst>
      <p:ext uri="{BB962C8B-B14F-4D97-AF65-F5344CB8AC3E}">
        <p14:creationId xmlns:p14="http://schemas.microsoft.com/office/powerpoint/2010/main" val="3745100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C6BE3-62D2-4963-BCE2-99DF49C73F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37470" y="233634"/>
            <a:ext cx="4450741" cy="5983377"/>
          </a:xfrm>
          <a:prstGeom prst="rect">
            <a:avLst/>
          </a:prstGeom>
        </p:spPr>
      </p:pic>
      <p:sp>
        <p:nvSpPr>
          <p:cNvPr id="6" name="TextBox 5">
            <a:extLst>
              <a:ext uri="{FF2B5EF4-FFF2-40B4-BE49-F238E27FC236}">
                <a16:creationId xmlns:a16="http://schemas.microsoft.com/office/drawing/2014/main" id="{78F2C2B6-CBD5-42DC-86A8-55E1CCDA7C62}"/>
              </a:ext>
            </a:extLst>
          </p:cNvPr>
          <p:cNvSpPr txBox="1"/>
          <p:nvPr/>
        </p:nvSpPr>
        <p:spPr>
          <a:xfrm>
            <a:off x="4204424" y="6052553"/>
            <a:ext cx="3783152" cy="369332"/>
          </a:xfrm>
          <a:prstGeom prst="rect">
            <a:avLst/>
          </a:prstGeom>
          <a:noFill/>
        </p:spPr>
        <p:txBody>
          <a:bodyPr vert="horz" rtlCol="0">
            <a:spAutoFit/>
          </a:bodyPr>
          <a:lstStyle/>
          <a:p>
            <a:pPr algn="ctr"/>
            <a:r>
              <a:rPr lang="en-US">
                <a:latin typeface="Source Sans Pro" panose="020B0503030403020204" pitchFamily="34" charset="0"/>
              </a:rPr>
              <a:t>7/11/2018</a:t>
            </a:r>
          </a:p>
        </p:txBody>
      </p:sp>
      <p:pic>
        <p:nvPicPr>
          <p:cNvPr id="7" name="Picture 6">
            <a:extLst>
              <a:ext uri="{FF2B5EF4-FFF2-40B4-BE49-F238E27FC236}">
                <a16:creationId xmlns:a16="http://schemas.microsoft.com/office/drawing/2014/main" id="{14D943E5-094A-4388-87D0-C6EDB461B5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761" y="203383"/>
            <a:ext cx="4749554" cy="5983377"/>
          </a:xfrm>
          <a:prstGeom prst="rect">
            <a:avLst/>
          </a:prstGeom>
        </p:spPr>
      </p:pic>
    </p:spTree>
    <p:extLst>
      <p:ext uri="{BB962C8B-B14F-4D97-AF65-F5344CB8AC3E}">
        <p14:creationId xmlns:p14="http://schemas.microsoft.com/office/powerpoint/2010/main" val="2633336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B9DEC-69F7-49A5-9EAD-842B18ABE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2095" y="163229"/>
            <a:ext cx="3851616" cy="5984725"/>
          </a:xfrm>
          <a:prstGeom prst="rect">
            <a:avLst/>
          </a:prstGeom>
        </p:spPr>
      </p:pic>
      <p:sp>
        <p:nvSpPr>
          <p:cNvPr id="6" name="TextBox 5">
            <a:extLst>
              <a:ext uri="{FF2B5EF4-FFF2-40B4-BE49-F238E27FC236}">
                <a16:creationId xmlns:a16="http://schemas.microsoft.com/office/drawing/2014/main" id="{C8FB8B29-1340-47F7-85A9-B2D800F07E40}"/>
              </a:ext>
            </a:extLst>
          </p:cNvPr>
          <p:cNvSpPr txBox="1"/>
          <p:nvPr/>
        </p:nvSpPr>
        <p:spPr>
          <a:xfrm>
            <a:off x="3241280" y="5561616"/>
            <a:ext cx="3783152" cy="369332"/>
          </a:xfrm>
          <a:prstGeom prst="rect">
            <a:avLst/>
          </a:prstGeom>
          <a:noFill/>
        </p:spPr>
        <p:txBody>
          <a:bodyPr vert="horz" rtlCol="0">
            <a:spAutoFit/>
          </a:bodyPr>
          <a:lstStyle/>
          <a:p>
            <a:pPr algn="ctr"/>
            <a:r>
              <a:rPr lang="en-US" b="1" dirty="0">
                <a:solidFill>
                  <a:srgbClr val="00B050"/>
                </a:solidFill>
                <a:latin typeface="Source Sans Pro" panose="020B0503030403020204" pitchFamily="34" charset="0"/>
              </a:rPr>
              <a:t>4 months</a:t>
            </a:r>
          </a:p>
        </p:txBody>
      </p:sp>
      <p:pic>
        <p:nvPicPr>
          <p:cNvPr id="4" name="Picture 3">
            <a:extLst>
              <a:ext uri="{FF2B5EF4-FFF2-40B4-BE49-F238E27FC236}">
                <a16:creationId xmlns:a16="http://schemas.microsoft.com/office/drawing/2014/main" id="{D5A0AE27-8294-45B4-A727-98DAB2DCA20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3740" y="163230"/>
            <a:ext cx="4150649" cy="5984726"/>
          </a:xfrm>
          <a:prstGeom prst="rect">
            <a:avLst/>
          </a:prstGeom>
        </p:spPr>
      </p:pic>
      <p:pic>
        <p:nvPicPr>
          <p:cNvPr id="7" name="Picture 6">
            <a:extLst>
              <a:ext uri="{FF2B5EF4-FFF2-40B4-BE49-F238E27FC236}">
                <a16:creationId xmlns:a16="http://schemas.microsoft.com/office/drawing/2014/main" id="{F19006C6-BED5-402F-A685-5FFA709C1A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0025" y="163229"/>
            <a:ext cx="3783152" cy="5984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490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E7E-B0AC-44DC-8FF6-1CC96D5C465E}"/>
              </a:ext>
            </a:extLst>
          </p:cNvPr>
          <p:cNvSpPr>
            <a:spLocks noGrp="1"/>
          </p:cNvSpPr>
          <p:nvPr>
            <p:ph type="title"/>
          </p:nvPr>
        </p:nvSpPr>
        <p:spPr>
          <a:xfrm>
            <a:off x="1840683" y="79248"/>
            <a:ext cx="8501801" cy="758952"/>
          </a:xfrm>
        </p:spPr>
        <p:txBody>
          <a:bodyPr>
            <a:normAutofit/>
          </a:bodyPr>
          <a:lstStyle/>
          <a:p>
            <a:pPr algn="l"/>
            <a:r>
              <a:rPr lang="en-US" dirty="0">
                <a:solidFill>
                  <a:srgbClr val="00B050"/>
                </a:solidFill>
              </a:rPr>
              <a:t>57 </a:t>
            </a:r>
            <a:r>
              <a:rPr lang="en-US" dirty="0" err="1">
                <a:solidFill>
                  <a:srgbClr val="00B050"/>
                </a:solidFill>
              </a:rPr>
              <a:t>y.o</a:t>
            </a:r>
            <a:r>
              <a:rPr lang="en-US" dirty="0">
                <a:solidFill>
                  <a:srgbClr val="00B050"/>
                </a:solidFill>
              </a:rPr>
              <a:t>. GBS 372-177#, Abdomen 3c*</a:t>
            </a:r>
          </a:p>
        </p:txBody>
      </p:sp>
      <p:pic>
        <p:nvPicPr>
          <p:cNvPr id="6" name="Content Placeholder 5">
            <a:extLst>
              <a:ext uri="{FF2B5EF4-FFF2-40B4-BE49-F238E27FC236}">
                <a16:creationId xmlns:a16="http://schemas.microsoft.com/office/drawing/2014/main" id="{60E903A4-B59B-4B88-9A96-E126B5823AEB}"/>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1504278" y="819059"/>
            <a:ext cx="3047730" cy="5718489"/>
          </a:xfrm>
          <a:prstGeom prst="rect">
            <a:avLst/>
          </a:prstGeom>
        </p:spPr>
      </p:pic>
      <p:pic>
        <p:nvPicPr>
          <p:cNvPr id="7" name="Content Placeholder 5">
            <a:extLst>
              <a:ext uri="{FF2B5EF4-FFF2-40B4-BE49-F238E27FC236}">
                <a16:creationId xmlns:a16="http://schemas.microsoft.com/office/drawing/2014/main" id="{7B5F865B-0B3B-4F4C-8C59-04935A8D90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0505" y="819059"/>
            <a:ext cx="2949490" cy="5718489"/>
          </a:xfrm>
          <a:prstGeom prst="rect">
            <a:avLst/>
          </a:prstGeom>
        </p:spPr>
      </p:pic>
      <p:pic>
        <p:nvPicPr>
          <p:cNvPr id="11" name="Content Placeholder 5">
            <a:extLst>
              <a:ext uri="{FF2B5EF4-FFF2-40B4-BE49-F238E27FC236}">
                <a16:creationId xmlns:a16="http://schemas.microsoft.com/office/drawing/2014/main" id="{FE8AE924-C02B-4767-92C4-9D5A07A277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28893" y="838200"/>
            <a:ext cx="2849995" cy="5699348"/>
          </a:xfrm>
          <a:prstGeom prst="rect">
            <a:avLst/>
          </a:prstGeom>
        </p:spPr>
      </p:pic>
      <p:sp>
        <p:nvSpPr>
          <p:cNvPr id="3" name="Rectangle 2">
            <a:extLst>
              <a:ext uri="{FF2B5EF4-FFF2-40B4-BE49-F238E27FC236}">
                <a16:creationId xmlns:a16="http://schemas.microsoft.com/office/drawing/2014/main" id="{51104B7A-41E5-4BD2-BA58-F8C4D80D4760}"/>
              </a:ext>
            </a:extLst>
          </p:cNvPr>
          <p:cNvSpPr/>
          <p:nvPr/>
        </p:nvSpPr>
        <p:spPr>
          <a:xfrm>
            <a:off x="147960" y="2519639"/>
            <a:ext cx="1201446" cy="2308324"/>
          </a:xfrm>
          <a:prstGeom prst="rect">
            <a:avLst/>
          </a:prstGeom>
        </p:spPr>
        <p:txBody>
          <a:bodyPr wrap="square">
            <a:spAutoFit/>
          </a:bodyPr>
          <a:lstStyle/>
          <a:p>
            <a:r>
              <a:rPr lang="en-US" dirty="0">
                <a:solidFill>
                  <a:srgbClr val="00B050"/>
                </a:solidFill>
              </a:rPr>
              <a:t> *</a:t>
            </a:r>
            <a:r>
              <a:rPr lang="en-US" b="1" dirty="0">
                <a:solidFill>
                  <a:srgbClr val="00B050"/>
                </a:solidFill>
              </a:rPr>
              <a:t>Change in body mass index correlated with deformity grade</a:t>
            </a:r>
          </a:p>
        </p:txBody>
      </p:sp>
    </p:spTree>
    <p:extLst>
      <p:ext uri="{BB962C8B-B14F-4D97-AF65-F5344CB8AC3E}">
        <p14:creationId xmlns:p14="http://schemas.microsoft.com/office/powerpoint/2010/main" val="3292096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FF82A4D8-A370-424B-B171-214EAE546E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3600" y="115349"/>
            <a:ext cx="3799223" cy="6063509"/>
          </a:xfrm>
          <a:prstGeom prst="rect">
            <a:avLst/>
          </a:prstGeom>
        </p:spPr>
      </p:pic>
      <p:pic>
        <p:nvPicPr>
          <p:cNvPr id="5" name="Content Placeholder 5">
            <a:extLst>
              <a:ext uri="{FF2B5EF4-FFF2-40B4-BE49-F238E27FC236}">
                <a16:creationId xmlns:a16="http://schemas.microsoft.com/office/drawing/2014/main" id="{B071216F-EDF8-49C4-93A3-5D1F689495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9154" y="129427"/>
            <a:ext cx="3769248" cy="6049431"/>
          </a:xfrm>
          <a:prstGeom prst="rect">
            <a:avLst/>
          </a:prstGeom>
        </p:spPr>
      </p:pic>
      <p:sp>
        <p:nvSpPr>
          <p:cNvPr id="7" name="TextBox 6">
            <a:extLst>
              <a:ext uri="{FF2B5EF4-FFF2-40B4-BE49-F238E27FC236}">
                <a16:creationId xmlns:a16="http://schemas.microsoft.com/office/drawing/2014/main" id="{934432ED-4A9F-4038-8075-8D98AA80F0F9}"/>
              </a:ext>
            </a:extLst>
          </p:cNvPr>
          <p:cNvSpPr txBox="1"/>
          <p:nvPr/>
        </p:nvSpPr>
        <p:spPr>
          <a:xfrm>
            <a:off x="3429000" y="5593981"/>
            <a:ext cx="5867400" cy="400110"/>
          </a:xfrm>
          <a:prstGeom prst="rect">
            <a:avLst/>
          </a:prstGeom>
          <a:noFill/>
        </p:spPr>
        <p:txBody>
          <a:bodyPr vert="horz" wrap="square" rtlCol="0">
            <a:spAutoFit/>
          </a:bodyPr>
          <a:lstStyle/>
          <a:p>
            <a:pPr algn="ctr"/>
            <a:r>
              <a:rPr lang="en-US" sz="2000" dirty="0">
                <a:solidFill>
                  <a:srgbClr val="00B050"/>
                </a:solidFill>
                <a:latin typeface="Georgia" panose="02040502050405020303" pitchFamily="18" charset="0"/>
              </a:rPr>
              <a:t>12/2017			3/2018</a:t>
            </a:r>
          </a:p>
        </p:txBody>
      </p:sp>
    </p:spTree>
    <p:extLst>
      <p:ext uri="{BB962C8B-B14F-4D97-AF65-F5344CB8AC3E}">
        <p14:creationId xmlns:p14="http://schemas.microsoft.com/office/powerpoint/2010/main" val="19784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ADE62A9-8FE1-4A89-8D68-830C31EE2577}"/>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0" y="87313"/>
            <a:ext cx="2927350" cy="6016625"/>
          </a:xfrm>
        </p:spPr>
      </p:pic>
      <p:sp>
        <p:nvSpPr>
          <p:cNvPr id="7" name="TextBox 6">
            <a:extLst>
              <a:ext uri="{FF2B5EF4-FFF2-40B4-BE49-F238E27FC236}">
                <a16:creationId xmlns:a16="http://schemas.microsoft.com/office/drawing/2014/main" id="{D0AD56ED-F816-4FFA-ADA7-4B5FCA5E965D}"/>
              </a:ext>
            </a:extLst>
          </p:cNvPr>
          <p:cNvSpPr txBox="1"/>
          <p:nvPr/>
        </p:nvSpPr>
        <p:spPr>
          <a:xfrm>
            <a:off x="3838548" y="5968369"/>
            <a:ext cx="6934200" cy="400110"/>
          </a:xfrm>
          <a:prstGeom prst="rect">
            <a:avLst/>
          </a:prstGeom>
          <a:noFill/>
        </p:spPr>
        <p:txBody>
          <a:bodyPr vert="horz" wrap="square" rtlCol="0">
            <a:spAutoFit/>
          </a:bodyPr>
          <a:lstStyle/>
          <a:p>
            <a:pPr algn="ctr"/>
            <a:r>
              <a:rPr lang="en-US" sz="2000" dirty="0">
                <a:solidFill>
                  <a:schemeClr val="tx2"/>
                </a:solidFill>
                <a:latin typeface="Georgia" panose="02040502050405020303" pitchFamily="18" charset="0"/>
              </a:rPr>
              <a:t>12/2017 	3/2018</a:t>
            </a:r>
          </a:p>
        </p:txBody>
      </p:sp>
      <p:pic>
        <p:nvPicPr>
          <p:cNvPr id="8" name="Content Placeholder 5">
            <a:extLst>
              <a:ext uri="{FF2B5EF4-FFF2-40B4-BE49-F238E27FC236}">
                <a16:creationId xmlns:a16="http://schemas.microsoft.com/office/drawing/2014/main" id="{706CCD01-C144-43DE-8C5E-B8FA5E7705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1785" y="86567"/>
            <a:ext cx="2878915" cy="6016622"/>
          </a:xfrm>
          <a:prstGeom prst="rect">
            <a:avLst/>
          </a:prstGeom>
        </p:spPr>
      </p:pic>
      <p:pic>
        <p:nvPicPr>
          <p:cNvPr id="10" name="Content Placeholder 5">
            <a:extLst>
              <a:ext uri="{FF2B5EF4-FFF2-40B4-BE49-F238E27FC236}">
                <a16:creationId xmlns:a16="http://schemas.microsoft.com/office/drawing/2014/main" id="{0656C846-2923-4BC8-8F71-505C184366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5"/>
          <a:stretch/>
        </p:blipFill>
        <p:spPr>
          <a:xfrm>
            <a:off x="7675921" y="86567"/>
            <a:ext cx="2736557" cy="6016622"/>
          </a:xfrm>
          <a:prstGeom prst="rect">
            <a:avLst/>
          </a:prstGeom>
        </p:spPr>
      </p:pic>
    </p:spTree>
    <p:extLst>
      <p:ext uri="{BB962C8B-B14F-4D97-AF65-F5344CB8AC3E}">
        <p14:creationId xmlns:p14="http://schemas.microsoft.com/office/powerpoint/2010/main" val="14349113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5A89-ECD9-4A59-A227-5832F7F808B4}"/>
              </a:ext>
            </a:extLst>
          </p:cNvPr>
          <p:cNvSpPr>
            <a:spLocks noGrp="1"/>
          </p:cNvSpPr>
          <p:nvPr>
            <p:ph type="title"/>
          </p:nvPr>
        </p:nvSpPr>
        <p:spPr>
          <a:xfrm>
            <a:off x="119109" y="2103437"/>
            <a:ext cx="3581400" cy="1325563"/>
          </a:xfrm>
        </p:spPr>
        <p:txBody>
          <a:bodyPr>
            <a:normAutofit/>
          </a:bodyPr>
          <a:lstStyle/>
          <a:p>
            <a:r>
              <a:rPr lang="en-US" sz="3600" dirty="0"/>
              <a:t>Saddlebag Deformity</a:t>
            </a:r>
          </a:p>
        </p:txBody>
      </p:sp>
      <p:pic>
        <p:nvPicPr>
          <p:cNvPr id="6" name="Content Placeholder 5">
            <a:extLst>
              <a:ext uri="{FF2B5EF4-FFF2-40B4-BE49-F238E27FC236}">
                <a16:creationId xmlns:a16="http://schemas.microsoft.com/office/drawing/2014/main" id="{B4331DA3-652E-43EC-84D6-58FB717ADCA7}"/>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3168650" y="204788"/>
            <a:ext cx="9023350" cy="6007100"/>
          </a:xfrm>
        </p:spPr>
      </p:pic>
      <p:sp>
        <p:nvSpPr>
          <p:cNvPr id="7" name="TextBox 6">
            <a:extLst>
              <a:ext uri="{FF2B5EF4-FFF2-40B4-BE49-F238E27FC236}">
                <a16:creationId xmlns:a16="http://schemas.microsoft.com/office/drawing/2014/main" id="{F6DF530D-8A70-498C-96C2-BD3B8F549611}"/>
              </a:ext>
            </a:extLst>
          </p:cNvPr>
          <p:cNvSpPr txBox="1"/>
          <p:nvPr/>
        </p:nvSpPr>
        <p:spPr>
          <a:xfrm>
            <a:off x="-292963" y="5561854"/>
            <a:ext cx="3581400"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3/29/2018</a:t>
            </a:r>
          </a:p>
        </p:txBody>
      </p:sp>
    </p:spTree>
    <p:extLst>
      <p:ext uri="{BB962C8B-B14F-4D97-AF65-F5344CB8AC3E}">
        <p14:creationId xmlns:p14="http://schemas.microsoft.com/office/powerpoint/2010/main" val="1850317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29B28-3974-4C6C-BFDE-7EA9D9F183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1451" y="1643750"/>
            <a:ext cx="2212466" cy="4937251"/>
          </a:xfrm>
          <a:prstGeom prst="rect">
            <a:avLst/>
          </a:prstGeom>
        </p:spPr>
      </p:pic>
      <p:sp>
        <p:nvSpPr>
          <p:cNvPr id="6" name="TextBox 5">
            <a:extLst>
              <a:ext uri="{FF2B5EF4-FFF2-40B4-BE49-F238E27FC236}">
                <a16:creationId xmlns:a16="http://schemas.microsoft.com/office/drawing/2014/main" id="{9F2A4D8F-2951-4D51-8EEE-E5D489B677E1}"/>
              </a:ext>
            </a:extLst>
          </p:cNvPr>
          <p:cNvSpPr txBox="1"/>
          <p:nvPr/>
        </p:nvSpPr>
        <p:spPr>
          <a:xfrm>
            <a:off x="3597684" y="6560388"/>
            <a:ext cx="8064904" cy="276999"/>
          </a:xfrm>
          <a:prstGeom prst="rect">
            <a:avLst/>
          </a:prstGeom>
          <a:noFill/>
        </p:spPr>
        <p:txBody>
          <a:bodyPr vert="horz" wrap="square" rtlCol="0">
            <a:spAutoFit/>
          </a:bodyPr>
          <a:lstStyle/>
          <a:p>
            <a:pPr algn="ctr"/>
            <a:r>
              <a:rPr lang="en-US" sz="1200" dirty="0">
                <a:solidFill>
                  <a:srgbClr val="00B050"/>
                </a:solidFill>
                <a:latin typeface="Trebuchet MS" panose="020B0603020202020204" pitchFamily="34" charset="0"/>
              </a:rPr>
              <a:t>7/2016 						9/2018   						</a:t>
            </a:r>
            <a:r>
              <a:rPr lang="en-US" sz="1200" dirty="0">
                <a:solidFill>
                  <a:schemeClr val="bg1"/>
                </a:solidFill>
                <a:latin typeface="Trebuchet MS" panose="020B0603020202020204" pitchFamily="34" charset="0"/>
              </a:rPr>
              <a:t>4/2019</a:t>
            </a:r>
          </a:p>
        </p:txBody>
      </p:sp>
      <p:pic>
        <p:nvPicPr>
          <p:cNvPr id="7" name="Picture 6">
            <a:extLst>
              <a:ext uri="{FF2B5EF4-FFF2-40B4-BE49-F238E27FC236}">
                <a16:creationId xmlns:a16="http://schemas.microsoft.com/office/drawing/2014/main" id="{B75028FD-B897-4C41-9CC0-74D9469C87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0210" y="1643749"/>
            <a:ext cx="2285763" cy="4839939"/>
          </a:xfrm>
          <a:prstGeom prst="rect">
            <a:avLst/>
          </a:prstGeom>
        </p:spPr>
      </p:pic>
      <p:pic>
        <p:nvPicPr>
          <p:cNvPr id="8" name="Picture 7">
            <a:extLst>
              <a:ext uri="{FF2B5EF4-FFF2-40B4-BE49-F238E27FC236}">
                <a16:creationId xmlns:a16="http://schemas.microsoft.com/office/drawing/2014/main" id="{8769EFC6-4750-4049-AA26-164314B1E6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93164" y="1643750"/>
            <a:ext cx="2193430" cy="4913990"/>
          </a:xfrm>
          <a:prstGeom prst="rect">
            <a:avLst/>
          </a:prstGeom>
        </p:spPr>
      </p:pic>
      <p:pic>
        <p:nvPicPr>
          <p:cNvPr id="9" name="Picture 8">
            <a:extLst>
              <a:ext uri="{FF2B5EF4-FFF2-40B4-BE49-F238E27FC236}">
                <a16:creationId xmlns:a16="http://schemas.microsoft.com/office/drawing/2014/main" id="{1C8C8871-9EFF-49B8-925F-BFE7BA7D55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89395" y="1643750"/>
            <a:ext cx="2437028" cy="4873497"/>
          </a:xfrm>
          <a:prstGeom prst="rect">
            <a:avLst/>
          </a:prstGeom>
        </p:spPr>
      </p:pic>
      <p:pic>
        <p:nvPicPr>
          <p:cNvPr id="10" name="Picture 9">
            <a:extLst>
              <a:ext uri="{FF2B5EF4-FFF2-40B4-BE49-F238E27FC236}">
                <a16:creationId xmlns:a16="http://schemas.microsoft.com/office/drawing/2014/main" id="{B3D48D60-147E-43F2-B191-101D1C90C1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83391" y="1643749"/>
            <a:ext cx="2400580" cy="4873496"/>
          </a:xfrm>
          <a:prstGeom prst="rect">
            <a:avLst/>
          </a:prstGeom>
        </p:spPr>
      </p:pic>
      <p:sp>
        <p:nvSpPr>
          <p:cNvPr id="2" name="Title 1">
            <a:extLst>
              <a:ext uri="{FF2B5EF4-FFF2-40B4-BE49-F238E27FC236}">
                <a16:creationId xmlns:a16="http://schemas.microsoft.com/office/drawing/2014/main" id="{292CBEAF-44A9-4423-91FC-91B79985ACC0}"/>
              </a:ext>
            </a:extLst>
          </p:cNvPr>
          <p:cNvSpPr>
            <a:spLocks noGrp="1"/>
          </p:cNvSpPr>
          <p:nvPr>
            <p:ph type="title"/>
          </p:nvPr>
        </p:nvSpPr>
        <p:spPr>
          <a:xfrm>
            <a:off x="677334" y="276999"/>
            <a:ext cx="8596668" cy="1320800"/>
          </a:xfrm>
        </p:spPr>
        <p:txBody>
          <a:bodyPr/>
          <a:lstStyle/>
          <a:p>
            <a:r>
              <a:rPr lang="en-US" dirty="0"/>
              <a:t>OF revision of Cosmetic LBL</a:t>
            </a:r>
          </a:p>
        </p:txBody>
      </p:sp>
    </p:spTree>
    <p:extLst>
      <p:ext uri="{BB962C8B-B14F-4D97-AF65-F5344CB8AC3E}">
        <p14:creationId xmlns:p14="http://schemas.microsoft.com/office/powerpoint/2010/main" val="199877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lothing, orange&#10;&#10;Description generated with very high confidence">
            <a:extLst>
              <a:ext uri="{FF2B5EF4-FFF2-40B4-BE49-F238E27FC236}">
                <a16:creationId xmlns:a16="http://schemas.microsoft.com/office/drawing/2014/main" id="{493FF21C-E6DC-4207-92CC-D93F2CC8A23F}"/>
              </a:ext>
            </a:extLst>
          </p:cNvPr>
          <p:cNvPicPr>
            <a:picLocks noGrp="1" noChangeAspect="1"/>
          </p:cNvPicPr>
          <p:nvPr>
            <p:ph idx="4294967295"/>
          </p:nvPr>
        </p:nvPicPr>
        <p:blipFill rotWithShape="1">
          <a:blip r:embed="rId2">
            <a:extLst>
              <a:ext uri="{28A0092B-C50C-407E-A947-70E740481C1C}">
                <a14:useLocalDpi xmlns:a14="http://schemas.microsoft.com/office/drawing/2010/main"/>
              </a:ext>
            </a:extLst>
          </a:blip>
          <a:srcRect/>
          <a:stretch/>
        </p:blipFill>
        <p:spPr>
          <a:xfrm>
            <a:off x="3566963" y="80963"/>
            <a:ext cx="8625038" cy="6624637"/>
          </a:xfrm>
        </p:spPr>
      </p:pic>
      <p:sp>
        <p:nvSpPr>
          <p:cNvPr id="2" name="Rectangle 1">
            <a:extLst>
              <a:ext uri="{FF2B5EF4-FFF2-40B4-BE49-F238E27FC236}">
                <a16:creationId xmlns:a16="http://schemas.microsoft.com/office/drawing/2014/main" id="{34964BB3-B9A5-489E-BA66-5CE335ED482C}"/>
              </a:ext>
            </a:extLst>
          </p:cNvPr>
          <p:cNvSpPr/>
          <p:nvPr/>
        </p:nvSpPr>
        <p:spPr>
          <a:xfrm>
            <a:off x="369737" y="152400"/>
            <a:ext cx="4549471" cy="923330"/>
          </a:xfrm>
          <a:prstGeom prst="rect">
            <a:avLst/>
          </a:prstGeom>
          <a:solidFill>
            <a:schemeClr val="bg1"/>
          </a:solidFill>
        </p:spPr>
        <p:txBody>
          <a:bodyPr wrap="square">
            <a:spAutoFit/>
          </a:bodyPr>
          <a:lstStyle/>
          <a:p>
            <a:r>
              <a:rPr lang="en-US" dirty="0">
                <a:latin typeface="Times New Roman" panose="02020603050405020304" pitchFamily="18" charset="0"/>
              </a:rPr>
              <a:t>D. Alastair Taylor, Zones of Adhesions of the Abdomen: Implications for Abdominoplasty, </a:t>
            </a:r>
            <a:r>
              <a:rPr lang="en-US" dirty="0" err="1">
                <a:latin typeface="Times New Roman" panose="02020603050405020304" pitchFamily="18" charset="0"/>
              </a:rPr>
              <a:t>Aesth</a:t>
            </a:r>
            <a:r>
              <a:rPr lang="en-US" dirty="0">
                <a:latin typeface="Times New Roman" panose="02020603050405020304" pitchFamily="18" charset="0"/>
              </a:rPr>
              <a:t>. Surg. J. 2017, 37.37(2) 190-199.</a:t>
            </a:r>
          </a:p>
        </p:txBody>
      </p:sp>
      <p:pic>
        <p:nvPicPr>
          <p:cNvPr id="6" name="Content Placeholder 4" descr="A picture containing clothing, orange&#10;&#10;Description generated with very high confidence">
            <a:extLst>
              <a:ext uri="{FF2B5EF4-FFF2-40B4-BE49-F238E27FC236}">
                <a16:creationId xmlns:a16="http://schemas.microsoft.com/office/drawing/2014/main" id="{2BA19888-EDD7-4075-BC5C-7FCEC963C35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rcRect t="9764"/>
          <a:stretch/>
        </p:blipFill>
        <p:spPr>
          <a:xfrm>
            <a:off x="790324" y="1366310"/>
            <a:ext cx="2545672" cy="4938822"/>
          </a:xfrm>
          <a:prstGeom prst="rect">
            <a:avLst/>
          </a:prstGeom>
        </p:spPr>
      </p:pic>
    </p:spTree>
    <p:extLst>
      <p:ext uri="{BB962C8B-B14F-4D97-AF65-F5344CB8AC3E}">
        <p14:creationId xmlns:p14="http://schemas.microsoft.com/office/powerpoint/2010/main" val="4051427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mir6_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58974" y="133290"/>
            <a:ext cx="4723250" cy="612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5"/>
          <p:cNvSpPr txBox="1">
            <a:spLocks noChangeArrowheads="1"/>
          </p:cNvSpPr>
          <p:nvPr/>
        </p:nvSpPr>
        <p:spPr bwMode="auto">
          <a:xfrm>
            <a:off x="-337918" y="5605509"/>
            <a:ext cx="4387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solidFill>
                  <a:srgbClr val="00B050"/>
                </a:solidFill>
              </a:rPr>
              <a:t>4/2004		4/2007</a:t>
            </a:r>
          </a:p>
        </p:txBody>
      </p:sp>
      <p:pic>
        <p:nvPicPr>
          <p:cNvPr id="4" name="Picture 4" descr="mir4_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88926" y="1365570"/>
            <a:ext cx="3382392" cy="488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9776" y="297107"/>
            <a:ext cx="7680312" cy="758952"/>
          </a:xfrm>
        </p:spPr>
        <p:txBody>
          <a:bodyPr>
            <a:normAutofit/>
          </a:bodyPr>
          <a:lstStyle/>
          <a:p>
            <a:r>
              <a:rPr lang="en-US" sz="3600" dirty="0">
                <a:solidFill>
                  <a:srgbClr val="00B050"/>
                </a:solidFill>
              </a:rPr>
              <a:t>Abdominoplasty Succeeds in Males</a:t>
            </a:r>
          </a:p>
        </p:txBody>
      </p:sp>
    </p:spTree>
    <p:extLst>
      <p:ext uri="{BB962C8B-B14F-4D97-AF65-F5344CB8AC3E}">
        <p14:creationId xmlns:p14="http://schemas.microsoft.com/office/powerpoint/2010/main" val="88786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r2_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92771" y="1321679"/>
            <a:ext cx="3344780" cy="495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5"/>
          <p:cNvSpPr txBox="1">
            <a:spLocks noChangeArrowheads="1"/>
          </p:cNvSpPr>
          <p:nvPr/>
        </p:nvSpPr>
        <p:spPr bwMode="auto">
          <a:xfrm>
            <a:off x="544255" y="5604310"/>
            <a:ext cx="4387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solidFill>
                  <a:srgbClr val="00B050"/>
                </a:solidFill>
              </a:rPr>
              <a:t>3 years</a:t>
            </a:r>
          </a:p>
        </p:txBody>
      </p:sp>
      <p:pic>
        <p:nvPicPr>
          <p:cNvPr id="5" name="Picture 4" descr="mir5_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59641" y="318301"/>
            <a:ext cx="4300347" cy="598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44255" y="479394"/>
            <a:ext cx="6273795" cy="997599"/>
          </a:xfrm>
        </p:spPr>
        <p:txBody>
          <a:bodyPr>
            <a:normAutofit fontScale="90000"/>
          </a:bodyPr>
          <a:lstStyle/>
          <a:p>
            <a:r>
              <a:rPr lang="en-US" dirty="0">
                <a:solidFill>
                  <a:srgbClr val="00B050"/>
                </a:solidFill>
              </a:rPr>
              <a:t>Lower Body Lift with UAL of Flanks Fails</a:t>
            </a:r>
          </a:p>
        </p:txBody>
      </p:sp>
      <p:sp>
        <p:nvSpPr>
          <p:cNvPr id="6" name="Arrow: Striped Right 5"/>
          <p:cNvSpPr/>
          <p:nvPr/>
        </p:nvSpPr>
        <p:spPr>
          <a:xfrm>
            <a:off x="7255087" y="325874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Striped Right 6"/>
          <p:cNvSpPr/>
          <p:nvPr/>
        </p:nvSpPr>
        <p:spPr>
          <a:xfrm rot="10800000">
            <a:off x="10360241" y="328339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005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ED14309-033E-437C-B4D9-1842F8D87F80}"/>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1641460" y="411162"/>
            <a:ext cx="8047037" cy="6035675"/>
          </a:xfrm>
        </p:spPr>
      </p:pic>
    </p:spTree>
    <p:extLst>
      <p:ext uri="{BB962C8B-B14F-4D97-AF65-F5344CB8AC3E}">
        <p14:creationId xmlns:p14="http://schemas.microsoft.com/office/powerpoint/2010/main" val="174179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ir4_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38945" y="287210"/>
            <a:ext cx="3215641" cy="585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1"/>
          <p:cNvSpPr>
            <a:spLocks noGrp="1"/>
          </p:cNvSpPr>
          <p:nvPr>
            <p:ph type="title"/>
          </p:nvPr>
        </p:nvSpPr>
        <p:spPr>
          <a:xfrm>
            <a:off x="1341876" y="1257643"/>
            <a:ext cx="3142542" cy="1143000"/>
          </a:xfrm>
        </p:spPr>
        <p:txBody>
          <a:bodyPr>
            <a:normAutofit fontScale="90000"/>
          </a:bodyPr>
          <a:lstStyle/>
          <a:p>
            <a:r>
              <a:rPr lang="en-US" altLang="en-US" dirty="0">
                <a:solidFill>
                  <a:srgbClr val="00B050"/>
                </a:solidFill>
              </a:rPr>
              <a:t>HCG Diet, Single Stage Total Body Lift </a:t>
            </a:r>
          </a:p>
        </p:txBody>
      </p:sp>
      <p:pic>
        <p:nvPicPr>
          <p:cNvPr id="6"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09113" y="293306"/>
            <a:ext cx="3436845" cy="5848731"/>
          </a:xfrm>
          <a:prstGeom prst="rect">
            <a:avLst/>
          </a:prstGeom>
        </p:spPr>
      </p:pic>
      <p:sp>
        <p:nvSpPr>
          <p:cNvPr id="2" name="Oval 1"/>
          <p:cNvSpPr/>
          <p:nvPr/>
        </p:nvSpPr>
        <p:spPr>
          <a:xfrm>
            <a:off x="10646546" y="4573924"/>
            <a:ext cx="493776"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73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811321" y="5076313"/>
            <a:ext cx="18329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rgbClr val="00B050"/>
                </a:solidFill>
              </a:rPr>
              <a:t>Two Years</a:t>
            </a:r>
          </a:p>
        </p:txBody>
      </p:sp>
      <p:pic>
        <p:nvPicPr>
          <p:cNvPr id="17411" name="Picture 4" descr="mir9_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4257" y="123259"/>
            <a:ext cx="4038600" cy="6055526"/>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6"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4669" y="123259"/>
            <a:ext cx="3994387" cy="6115123"/>
          </a:xfrm>
          <a:prstGeom prst="rect">
            <a:avLst/>
          </a:prstGeom>
        </p:spPr>
      </p:pic>
      <p:pic>
        <p:nvPicPr>
          <p:cNvPr id="5" name="Picture 4" descr="mir2_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49005" y="1383912"/>
            <a:ext cx="3530140" cy="2931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8A6CCC6A-2CF4-473C-85AD-8747B8473A89}"/>
              </a:ext>
            </a:extLst>
          </p:cNvPr>
          <p:cNvSpPr txBox="1"/>
          <p:nvPr/>
        </p:nvSpPr>
        <p:spPr>
          <a:xfrm>
            <a:off x="4928803" y="4445370"/>
            <a:ext cx="1547218" cy="461665"/>
          </a:xfrm>
          <a:prstGeom prst="rect">
            <a:avLst/>
          </a:prstGeom>
          <a:noFill/>
        </p:spPr>
        <p:txBody>
          <a:bodyPr wrap="none" rtlCol="0">
            <a:spAutoFit/>
          </a:bodyPr>
          <a:lstStyle/>
          <a:p>
            <a:r>
              <a:rPr lang="en-US" sz="2400" b="1" dirty="0">
                <a:solidFill>
                  <a:srgbClr val="00B050"/>
                </a:solidFill>
              </a:rPr>
              <a:t>Grade 3--0</a:t>
            </a:r>
          </a:p>
        </p:txBody>
      </p:sp>
    </p:spTree>
    <p:extLst>
      <p:ext uri="{BB962C8B-B14F-4D97-AF65-F5344CB8AC3E}">
        <p14:creationId xmlns:p14="http://schemas.microsoft.com/office/powerpoint/2010/main" val="155293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E8DDF8E-93F6-4E7A-901E-106C1A9E6A99}"/>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8464550" y="177800"/>
            <a:ext cx="3727450" cy="5988050"/>
          </a:xfrm>
        </p:spPr>
      </p:pic>
      <p:sp>
        <p:nvSpPr>
          <p:cNvPr id="7" name="TextBox 6">
            <a:extLst>
              <a:ext uri="{FF2B5EF4-FFF2-40B4-BE49-F238E27FC236}">
                <a16:creationId xmlns:a16="http://schemas.microsoft.com/office/drawing/2014/main" id="{BE3241C5-63B7-4C37-B941-7B3F5C4E840E}"/>
              </a:ext>
            </a:extLst>
          </p:cNvPr>
          <p:cNvSpPr txBox="1"/>
          <p:nvPr/>
        </p:nvSpPr>
        <p:spPr>
          <a:xfrm>
            <a:off x="2590800" y="6324600"/>
            <a:ext cx="7391400" cy="400110"/>
          </a:xfrm>
          <a:prstGeom prst="rect">
            <a:avLst/>
          </a:prstGeom>
          <a:noFill/>
        </p:spPr>
        <p:txBody>
          <a:bodyPr vert="horz" wrap="square" rtlCol="0">
            <a:spAutoFit/>
          </a:bodyPr>
          <a:lstStyle/>
          <a:p>
            <a:pPr algn="ctr"/>
            <a:r>
              <a:rPr lang="en-US" sz="2000" dirty="0">
                <a:solidFill>
                  <a:schemeClr val="tx2"/>
                </a:solidFill>
                <a:latin typeface="Georgia" panose="02040502050405020303" pitchFamily="18" charset="0"/>
              </a:rPr>
              <a:t>12/ 2016        9/26/2017</a:t>
            </a:r>
          </a:p>
        </p:txBody>
      </p:sp>
      <p:pic>
        <p:nvPicPr>
          <p:cNvPr id="8" name="Content Placeholder 5">
            <a:extLst>
              <a:ext uri="{FF2B5EF4-FFF2-40B4-BE49-F238E27FC236}">
                <a16:creationId xmlns:a16="http://schemas.microsoft.com/office/drawing/2014/main" id="{E499C8E1-022C-4F18-ADFB-1ED132B44E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0" y="177800"/>
            <a:ext cx="3592566" cy="5987610"/>
          </a:xfrm>
          <a:prstGeom prst="rect">
            <a:avLst/>
          </a:prstGeom>
        </p:spPr>
      </p:pic>
    </p:spTree>
    <p:extLst>
      <p:ext uri="{BB962C8B-B14F-4D97-AF65-F5344CB8AC3E}">
        <p14:creationId xmlns:p14="http://schemas.microsoft.com/office/powerpoint/2010/main" val="1141666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rot="17103430">
            <a:off x="0" y="-219075"/>
            <a:ext cx="5210175" cy="64754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143000" y="6319218"/>
            <a:ext cx="3581400"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12/2/2016</a:t>
            </a:r>
          </a:p>
        </p:txBody>
      </p:sp>
      <p:pic>
        <p:nvPicPr>
          <p:cNvPr id="7"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7869" y="0"/>
            <a:ext cx="4494665" cy="6159190"/>
          </a:xfrm>
          <a:prstGeom prst="rect">
            <a:avLst/>
          </a:prstGeom>
        </p:spPr>
      </p:pic>
    </p:spTree>
    <p:extLst>
      <p:ext uri="{BB962C8B-B14F-4D97-AF65-F5344CB8AC3E}">
        <p14:creationId xmlns:p14="http://schemas.microsoft.com/office/powerpoint/2010/main" val="31334230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958AAB7-4CD8-4799-AD83-0131FA99855D}"/>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7794625" y="176213"/>
            <a:ext cx="4397375" cy="5791200"/>
          </a:xfrm>
        </p:spPr>
      </p:pic>
      <p:sp>
        <p:nvSpPr>
          <p:cNvPr id="7" name="TextBox 6">
            <a:extLst>
              <a:ext uri="{FF2B5EF4-FFF2-40B4-BE49-F238E27FC236}">
                <a16:creationId xmlns:a16="http://schemas.microsoft.com/office/drawing/2014/main" id="{177A5470-89F2-43A5-ADE5-750C238EFA66}"/>
              </a:ext>
            </a:extLst>
          </p:cNvPr>
          <p:cNvSpPr txBox="1"/>
          <p:nvPr/>
        </p:nvSpPr>
        <p:spPr>
          <a:xfrm>
            <a:off x="4305301" y="1539021"/>
            <a:ext cx="3581400" cy="400110"/>
          </a:xfrm>
          <a:prstGeom prst="rect">
            <a:avLst/>
          </a:prstGeom>
          <a:noFill/>
        </p:spPr>
        <p:txBody>
          <a:bodyPr vert="horz" rtlCol="0">
            <a:spAutoFit/>
          </a:bodyPr>
          <a:lstStyle/>
          <a:p>
            <a:pPr algn="ctr"/>
            <a:r>
              <a:rPr lang="en-US" sz="2000" dirty="0">
                <a:solidFill>
                  <a:srgbClr val="00B050"/>
                </a:solidFill>
                <a:latin typeface="Georgia" panose="02040502050405020303" pitchFamily="18" charset="0"/>
              </a:rPr>
              <a:t>10/2017</a:t>
            </a:r>
          </a:p>
        </p:txBody>
      </p:sp>
      <p:pic>
        <p:nvPicPr>
          <p:cNvPr id="8" name="Content Placeholder 5">
            <a:extLst>
              <a:ext uri="{FF2B5EF4-FFF2-40B4-BE49-F238E27FC236}">
                <a16:creationId xmlns:a16="http://schemas.microsoft.com/office/drawing/2014/main" id="{13B73FA9-E8A7-4E2E-8161-B751EB8890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0850">
            <a:off x="958191" y="284448"/>
            <a:ext cx="3854891" cy="5831897"/>
          </a:xfrm>
          <a:prstGeom prst="rect">
            <a:avLst/>
          </a:prstGeom>
        </p:spPr>
      </p:pic>
      <p:pic>
        <p:nvPicPr>
          <p:cNvPr id="9" name="Content Placeholder 5">
            <a:extLst>
              <a:ext uri="{FF2B5EF4-FFF2-40B4-BE49-F238E27FC236}">
                <a16:creationId xmlns:a16="http://schemas.microsoft.com/office/drawing/2014/main" id="{E263B04C-4101-494E-A3F3-1F8BC5A843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7665" y="2338808"/>
            <a:ext cx="3309036" cy="3629266"/>
          </a:xfrm>
          <a:prstGeom prst="rect">
            <a:avLst/>
          </a:prstGeom>
          <a:ln w="38100">
            <a:solidFill>
              <a:srgbClr val="00B050"/>
            </a:solidFill>
          </a:ln>
        </p:spPr>
      </p:pic>
    </p:spTree>
    <p:extLst>
      <p:ext uri="{BB962C8B-B14F-4D97-AF65-F5344CB8AC3E}">
        <p14:creationId xmlns:p14="http://schemas.microsoft.com/office/powerpoint/2010/main" val="82227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3904D8A-DF1C-4756-BA45-B46037A5CF43}"/>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3379788" y="255588"/>
            <a:ext cx="8812212" cy="5867400"/>
          </a:xfrm>
        </p:spPr>
      </p:pic>
    </p:spTree>
    <p:extLst>
      <p:ext uri="{BB962C8B-B14F-4D97-AF65-F5344CB8AC3E}">
        <p14:creationId xmlns:p14="http://schemas.microsoft.com/office/powerpoint/2010/main" val="3445432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1D9593F-E9A8-4535-A4F4-FD6DC20593CD}"/>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3495675" y="284163"/>
            <a:ext cx="8696325" cy="5791200"/>
          </a:xfrm>
        </p:spPr>
      </p:pic>
      <p:sp>
        <p:nvSpPr>
          <p:cNvPr id="7" name="TextBox 6">
            <a:extLst>
              <a:ext uri="{FF2B5EF4-FFF2-40B4-BE49-F238E27FC236}">
                <a16:creationId xmlns:a16="http://schemas.microsoft.com/office/drawing/2014/main" id="{FF96BC98-007C-4223-9822-B827650178C8}"/>
              </a:ext>
            </a:extLst>
          </p:cNvPr>
          <p:cNvSpPr txBox="1"/>
          <p:nvPr/>
        </p:nvSpPr>
        <p:spPr>
          <a:xfrm>
            <a:off x="1828800" y="6893504"/>
            <a:ext cx="3581400" cy="400110"/>
          </a:xfrm>
          <a:prstGeom prst="rect">
            <a:avLst/>
          </a:prstGeom>
          <a:noFill/>
        </p:spPr>
        <p:txBody>
          <a:bodyPr vert="horz" rtlCol="0">
            <a:spAutoFit/>
          </a:bodyPr>
          <a:lstStyle/>
          <a:p>
            <a:pPr algn="ctr"/>
            <a:r>
              <a:rPr lang="en-US" sz="2000">
                <a:solidFill>
                  <a:schemeClr val="tx2"/>
                </a:solidFill>
                <a:latin typeface="Georgia" panose="02040502050405020303" pitchFamily="18" charset="0"/>
              </a:rPr>
              <a:t>4/2/2018</a:t>
            </a:r>
          </a:p>
        </p:txBody>
      </p:sp>
    </p:spTree>
    <p:extLst>
      <p:ext uri="{BB962C8B-B14F-4D97-AF65-F5344CB8AC3E}">
        <p14:creationId xmlns:p14="http://schemas.microsoft.com/office/powerpoint/2010/main" val="21973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AAAEB-7433-4B77-B187-E766698174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2894" y="1470321"/>
            <a:ext cx="2167352" cy="4591825"/>
          </a:xfrm>
          <a:prstGeom prst="rect">
            <a:avLst/>
          </a:prstGeom>
        </p:spPr>
      </p:pic>
      <p:pic>
        <p:nvPicPr>
          <p:cNvPr id="4" name="Picture 3">
            <a:extLst>
              <a:ext uri="{FF2B5EF4-FFF2-40B4-BE49-F238E27FC236}">
                <a16:creationId xmlns:a16="http://schemas.microsoft.com/office/drawing/2014/main" id="{E507D8C7-812F-435D-8DD7-47827C8039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1" y="1446001"/>
            <a:ext cx="2355111" cy="4616144"/>
          </a:xfrm>
          <a:prstGeom prst="rect">
            <a:avLst/>
          </a:prstGeom>
        </p:spPr>
      </p:pic>
      <p:pic>
        <p:nvPicPr>
          <p:cNvPr id="7" name="Picture 6">
            <a:extLst>
              <a:ext uri="{FF2B5EF4-FFF2-40B4-BE49-F238E27FC236}">
                <a16:creationId xmlns:a16="http://schemas.microsoft.com/office/drawing/2014/main" id="{A0CAD57D-303E-404B-825C-8C2EA8D47B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2174" y="1470320"/>
            <a:ext cx="1833357" cy="4522832"/>
          </a:xfrm>
          <a:prstGeom prst="rect">
            <a:avLst/>
          </a:prstGeom>
        </p:spPr>
      </p:pic>
      <p:pic>
        <p:nvPicPr>
          <p:cNvPr id="8" name="Picture 7">
            <a:extLst>
              <a:ext uri="{FF2B5EF4-FFF2-40B4-BE49-F238E27FC236}">
                <a16:creationId xmlns:a16="http://schemas.microsoft.com/office/drawing/2014/main" id="{B0E48CB2-C7BA-46D5-B9E6-1773A0E74F9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1753" y="1457459"/>
            <a:ext cx="2057400" cy="4593229"/>
          </a:xfrm>
          <a:prstGeom prst="rect">
            <a:avLst/>
          </a:prstGeom>
        </p:spPr>
      </p:pic>
      <p:sp>
        <p:nvSpPr>
          <p:cNvPr id="2" name="Title 1">
            <a:extLst>
              <a:ext uri="{FF2B5EF4-FFF2-40B4-BE49-F238E27FC236}">
                <a16:creationId xmlns:a16="http://schemas.microsoft.com/office/drawing/2014/main" id="{15C690AD-4BCF-4076-A309-32747FA703DD}"/>
              </a:ext>
            </a:extLst>
          </p:cNvPr>
          <p:cNvSpPr>
            <a:spLocks noGrp="1"/>
          </p:cNvSpPr>
          <p:nvPr>
            <p:ph type="title"/>
          </p:nvPr>
        </p:nvSpPr>
        <p:spPr>
          <a:xfrm>
            <a:off x="1828800" y="381000"/>
            <a:ext cx="8534400" cy="758952"/>
          </a:xfrm>
        </p:spPr>
        <p:txBody>
          <a:bodyPr>
            <a:normAutofit fontScale="90000"/>
          </a:bodyPr>
          <a:lstStyle/>
          <a:p>
            <a:r>
              <a:rPr lang="en-US" dirty="0"/>
              <a:t>56 </a:t>
            </a:r>
            <a:r>
              <a:rPr lang="en-US" dirty="0" err="1"/>
              <a:t>y.o</a:t>
            </a:r>
            <a:r>
              <a:rPr lang="en-US" dirty="0"/>
              <a:t>.: Breast Reduction, </a:t>
            </a:r>
            <a:r>
              <a:rPr lang="en-US" dirty="0" err="1"/>
              <a:t>VASERlipo</a:t>
            </a:r>
            <a:r>
              <a:rPr lang="en-US" dirty="0"/>
              <a:t> </a:t>
            </a:r>
            <a:br>
              <a:rPr lang="en-US" dirty="0"/>
            </a:br>
            <a:r>
              <a:rPr lang="en-US" dirty="0" err="1"/>
              <a:t>BodyTite</a:t>
            </a:r>
            <a:r>
              <a:rPr lang="en-US" dirty="0"/>
              <a:t>: Abdomen, Medial, Lateral thighs</a:t>
            </a:r>
          </a:p>
        </p:txBody>
      </p:sp>
      <p:pic>
        <p:nvPicPr>
          <p:cNvPr id="9" name="Picture 4">
            <a:extLst>
              <a:ext uri="{FF2B5EF4-FFF2-40B4-BE49-F238E27FC236}">
                <a16:creationId xmlns:a16="http://schemas.microsoft.com/office/drawing/2014/main" id="{F91246BC-B2A9-4F97-B0C4-FD0AD052D6A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854121">
            <a:off x="7013213" y="5081550"/>
            <a:ext cx="2517079" cy="1172855"/>
          </a:xfrm>
          <a:prstGeom prst="rect">
            <a:avLst/>
          </a:prstGeom>
          <a:noFill/>
          <a:ln w="9525">
            <a:noFill/>
            <a:miter lim="800000"/>
            <a:headEnd/>
            <a:tailEnd/>
          </a:ln>
          <a:effectLst/>
        </p:spPr>
      </p:pic>
      <p:pic>
        <p:nvPicPr>
          <p:cNvPr id="10" name="Picture 4">
            <a:extLst>
              <a:ext uri="{FF2B5EF4-FFF2-40B4-BE49-F238E27FC236}">
                <a16:creationId xmlns:a16="http://schemas.microsoft.com/office/drawing/2014/main" id="{3F87F243-12FB-4475-A4A7-ED158303A86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382077">
            <a:off x="4920823" y="4276816"/>
            <a:ext cx="2276524" cy="1060766"/>
          </a:xfrm>
          <a:prstGeom prst="rect">
            <a:avLst/>
          </a:prstGeom>
          <a:noFill/>
          <a:ln w="9525">
            <a:noFill/>
            <a:miter lim="800000"/>
            <a:headEnd/>
            <a:tailEnd/>
          </a:ln>
          <a:effectLst/>
        </p:spPr>
      </p:pic>
    </p:spTree>
    <p:extLst>
      <p:ext uri="{BB962C8B-B14F-4D97-AF65-F5344CB8AC3E}">
        <p14:creationId xmlns:p14="http://schemas.microsoft.com/office/powerpoint/2010/main" val="7380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68666" y="4836869"/>
            <a:ext cx="3581400" cy="830997"/>
          </a:xfrm>
          <a:prstGeom prst="rect">
            <a:avLst/>
          </a:prstGeom>
          <a:noFill/>
        </p:spPr>
        <p:txBody>
          <a:bodyPr vert="horz" rtlCol="0">
            <a:spAutoFit/>
          </a:bodyPr>
          <a:lstStyle/>
          <a:p>
            <a:pPr algn="ctr"/>
            <a:r>
              <a:rPr lang="en-US" sz="2400" dirty="0">
                <a:solidFill>
                  <a:srgbClr val="00B050"/>
                </a:solidFill>
                <a:latin typeface="Georgia" panose="02040502050405020303" pitchFamily="18" charset="0"/>
              </a:rPr>
              <a:t>2 stages, </a:t>
            </a:r>
          </a:p>
          <a:p>
            <a:pPr algn="ctr"/>
            <a:r>
              <a:rPr lang="en-US" sz="2400" dirty="0">
                <a:solidFill>
                  <a:srgbClr val="00B050"/>
                </a:solidFill>
                <a:latin typeface="Georgia" panose="02040502050405020303" pitchFamily="18" charset="0"/>
              </a:rPr>
              <a:t>2 years</a:t>
            </a:r>
          </a:p>
        </p:txBody>
      </p:sp>
      <p:pic>
        <p:nvPicPr>
          <p:cNvPr id="7" name="Content Placeholder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9072" y="102939"/>
            <a:ext cx="3556928" cy="6162854"/>
          </a:xfrm>
          <a:prstGeom prst="rect">
            <a:avLst/>
          </a:prstGeom>
        </p:spPr>
      </p:pic>
      <p:pic>
        <p:nvPicPr>
          <p:cNvPr id="8" name="Content Placeholder 5">
            <a:extLst>
              <a:ext uri="{FF2B5EF4-FFF2-40B4-BE49-F238E27FC236}">
                <a16:creationId xmlns:a16="http://schemas.microsoft.com/office/drawing/2014/main" id="{4C159EBF-E3AA-4868-8BB0-11F6F75D8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4600" y="102939"/>
            <a:ext cx="3697712" cy="6162854"/>
          </a:xfrm>
          <a:prstGeom prst="rect">
            <a:avLst/>
          </a:prstGeom>
        </p:spPr>
      </p:pic>
    </p:spTree>
    <p:extLst>
      <p:ext uri="{BB962C8B-B14F-4D97-AF65-F5344CB8AC3E}">
        <p14:creationId xmlns:p14="http://schemas.microsoft.com/office/powerpoint/2010/main" val="4050396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61E8AE-1816-4B43-B3A1-75A79BC30E85}"/>
              </a:ext>
            </a:extLst>
          </p:cNvPr>
          <p:cNvSpPr txBox="1"/>
          <p:nvPr/>
        </p:nvSpPr>
        <p:spPr>
          <a:xfrm>
            <a:off x="10516991" y="3512916"/>
            <a:ext cx="1675009" cy="461665"/>
          </a:xfrm>
          <a:prstGeom prst="rect">
            <a:avLst/>
          </a:prstGeom>
          <a:noFill/>
        </p:spPr>
        <p:txBody>
          <a:bodyPr vert="horz" wrap="square" rtlCol="0">
            <a:spAutoFit/>
          </a:bodyPr>
          <a:lstStyle/>
          <a:p>
            <a:pPr algn="ctr"/>
            <a:r>
              <a:rPr lang="en-US" sz="2400" dirty="0">
                <a:solidFill>
                  <a:srgbClr val="00B050"/>
                </a:solidFill>
              </a:rPr>
              <a:t>7/2017</a:t>
            </a:r>
          </a:p>
        </p:txBody>
      </p:sp>
      <p:pic>
        <p:nvPicPr>
          <p:cNvPr id="7" name="Picture 6">
            <a:extLst>
              <a:ext uri="{FF2B5EF4-FFF2-40B4-BE49-F238E27FC236}">
                <a16:creationId xmlns:a16="http://schemas.microsoft.com/office/drawing/2014/main" id="{C75586B4-C18A-41D1-B2A2-056A0CB917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33043" y="833074"/>
            <a:ext cx="2204631" cy="5388271"/>
          </a:xfrm>
          <a:prstGeom prst="rect">
            <a:avLst/>
          </a:prstGeom>
        </p:spPr>
      </p:pic>
      <p:pic>
        <p:nvPicPr>
          <p:cNvPr id="9" name="Picture 8">
            <a:extLst>
              <a:ext uri="{FF2B5EF4-FFF2-40B4-BE49-F238E27FC236}">
                <a16:creationId xmlns:a16="http://schemas.microsoft.com/office/drawing/2014/main" id="{33AC968D-BD0A-4E92-B3CC-9714DC6D56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7952" y="818781"/>
            <a:ext cx="2643231" cy="5388271"/>
          </a:xfrm>
          <a:prstGeom prst="rect">
            <a:avLst/>
          </a:prstGeom>
        </p:spPr>
      </p:pic>
      <p:sp>
        <p:nvSpPr>
          <p:cNvPr id="2" name="Title 1">
            <a:extLst>
              <a:ext uri="{FF2B5EF4-FFF2-40B4-BE49-F238E27FC236}">
                <a16:creationId xmlns:a16="http://schemas.microsoft.com/office/drawing/2014/main" id="{992C2B6F-FFB8-40D3-B6BE-DE8E821A3F1A}"/>
              </a:ext>
            </a:extLst>
          </p:cNvPr>
          <p:cNvSpPr>
            <a:spLocks noGrp="1"/>
          </p:cNvSpPr>
          <p:nvPr>
            <p:ph type="title"/>
          </p:nvPr>
        </p:nvSpPr>
        <p:spPr>
          <a:xfrm>
            <a:off x="1086775" y="-224722"/>
            <a:ext cx="10515600" cy="1325563"/>
          </a:xfrm>
        </p:spPr>
        <p:txBody>
          <a:bodyPr>
            <a:normAutofit/>
          </a:bodyPr>
          <a:lstStyle/>
          <a:p>
            <a:pPr algn="l"/>
            <a:r>
              <a:rPr lang="en-US" sz="3600" dirty="0">
                <a:solidFill>
                  <a:srgbClr val="00B050"/>
                </a:solidFill>
              </a:rPr>
              <a:t>120# weight loss                	   Massive resection </a:t>
            </a:r>
          </a:p>
        </p:txBody>
      </p:sp>
      <p:sp>
        <p:nvSpPr>
          <p:cNvPr id="3" name="Content Placeholder 2">
            <a:extLst>
              <a:ext uri="{FF2B5EF4-FFF2-40B4-BE49-F238E27FC236}">
                <a16:creationId xmlns:a16="http://schemas.microsoft.com/office/drawing/2014/main" id="{56349ECA-DA1C-4C35-BCF0-43B97CC9E4A6}"/>
              </a:ext>
            </a:extLst>
          </p:cNvPr>
          <p:cNvSpPr>
            <a:spLocks noGrp="1"/>
          </p:cNvSpPr>
          <p:nvPr>
            <p:ph idx="1"/>
          </p:nvPr>
        </p:nvSpPr>
        <p:spPr>
          <a:xfrm>
            <a:off x="6768064" y="1592403"/>
            <a:ext cx="3603836" cy="4572000"/>
          </a:xfrm>
        </p:spPr>
        <p:txBody>
          <a:bodyPr/>
          <a:lstStyle/>
          <a:p>
            <a:r>
              <a:rPr lang="en-US" dirty="0" err="1"/>
              <a:t>Lipoabdominoplasty</a:t>
            </a:r>
            <a:endParaRPr lang="en-US" dirty="0"/>
          </a:p>
          <a:p>
            <a:r>
              <a:rPr lang="en-US" dirty="0"/>
              <a:t>Right </a:t>
            </a:r>
            <a:r>
              <a:rPr lang="en-US" dirty="0" err="1"/>
              <a:t>Inquinal</a:t>
            </a:r>
            <a:r>
              <a:rPr lang="en-US" dirty="0"/>
              <a:t> Mesh </a:t>
            </a:r>
            <a:r>
              <a:rPr lang="en-US" dirty="0" err="1"/>
              <a:t>herniaorrhaphy</a:t>
            </a:r>
            <a:endParaRPr lang="en-US" dirty="0"/>
          </a:p>
          <a:p>
            <a:r>
              <a:rPr lang="en-US" dirty="0"/>
              <a:t>Oblique </a:t>
            </a:r>
            <a:r>
              <a:rPr lang="en-US" dirty="0" err="1"/>
              <a:t>Flankplasty</a:t>
            </a:r>
            <a:endParaRPr lang="en-US" dirty="0"/>
          </a:p>
          <a:p>
            <a:r>
              <a:rPr lang="en-US" dirty="0"/>
              <a:t>Frame </a:t>
            </a:r>
            <a:r>
              <a:rPr lang="en-US" dirty="0" err="1"/>
              <a:t>Monsplasty</a:t>
            </a:r>
            <a:endParaRPr lang="en-US" dirty="0"/>
          </a:p>
          <a:p>
            <a:r>
              <a:rPr lang="en-US" dirty="0"/>
              <a:t>Limited </a:t>
            </a:r>
            <a:r>
              <a:rPr lang="en-US" dirty="0" err="1"/>
              <a:t>Thighplasty</a:t>
            </a:r>
            <a:endParaRPr lang="en-US" dirty="0"/>
          </a:p>
        </p:txBody>
      </p:sp>
      <p:pic>
        <p:nvPicPr>
          <p:cNvPr id="5" name="Picture 4">
            <a:extLst>
              <a:ext uri="{FF2B5EF4-FFF2-40B4-BE49-F238E27FC236}">
                <a16:creationId xmlns:a16="http://schemas.microsoft.com/office/drawing/2014/main" id="{5C9EFFD3-5E8C-422D-A170-AD262DFDCA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6823101" y="833073"/>
            <a:ext cx="3845205" cy="5331329"/>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2A2C677-0143-40C0-B32D-3596631E8C20}"/>
                  </a:ext>
                </a:extLst>
              </p14:cNvPr>
              <p14:cNvContentPartPr/>
              <p14:nvPr/>
            </p14:nvContentPartPr>
            <p14:xfrm>
              <a:off x="9366890" y="54553"/>
              <a:ext cx="18720" cy="64080"/>
            </p14:xfrm>
          </p:contentPart>
        </mc:Choice>
        <mc:Fallback xmlns="">
          <p:pic>
            <p:nvPicPr>
              <p:cNvPr id="4" name="Ink 3">
                <a:extLst>
                  <a:ext uri="{FF2B5EF4-FFF2-40B4-BE49-F238E27FC236}">
                    <a16:creationId xmlns:a16="http://schemas.microsoft.com/office/drawing/2014/main" id="{12A2C677-0143-40C0-B32D-3596631E8C20}"/>
                  </a:ext>
                </a:extLst>
              </p:cNvPr>
              <p:cNvPicPr/>
              <p:nvPr/>
            </p:nvPicPr>
            <p:blipFill>
              <a:blip r:embed="rId6"/>
              <a:stretch>
                <a:fillRect/>
              </a:stretch>
            </p:blipFill>
            <p:spPr>
              <a:xfrm>
                <a:off x="9357530" y="45193"/>
                <a:ext cx="37440" cy="82800"/>
              </a:xfrm>
              <a:prstGeom prst="rect">
                <a:avLst/>
              </a:prstGeom>
            </p:spPr>
          </p:pic>
        </mc:Fallback>
      </mc:AlternateContent>
    </p:spTree>
    <p:extLst>
      <p:ext uri="{BB962C8B-B14F-4D97-AF65-F5344CB8AC3E}">
        <p14:creationId xmlns:p14="http://schemas.microsoft.com/office/powerpoint/2010/main" val="350915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45018A-210A-4166-82CD-13232A04C248}"/>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3090863" y="139700"/>
            <a:ext cx="9101137" cy="6061075"/>
          </a:xfrm>
        </p:spPr>
      </p:pic>
      <p:sp>
        <p:nvSpPr>
          <p:cNvPr id="2" name="Oval 1">
            <a:extLst>
              <a:ext uri="{FF2B5EF4-FFF2-40B4-BE49-F238E27FC236}">
                <a16:creationId xmlns:a16="http://schemas.microsoft.com/office/drawing/2014/main" id="{22F3C9FC-1A8D-42DE-BAA5-8E71F4597793}"/>
              </a:ext>
            </a:extLst>
          </p:cNvPr>
          <p:cNvSpPr/>
          <p:nvPr/>
        </p:nvSpPr>
        <p:spPr>
          <a:xfrm>
            <a:off x="5469459" y="4962617"/>
            <a:ext cx="626541" cy="514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AFC4362-4D67-4A41-9E1E-6BDBE354B5C4}"/>
              </a:ext>
            </a:extLst>
          </p:cNvPr>
          <p:cNvSpPr/>
          <p:nvPr/>
        </p:nvSpPr>
        <p:spPr>
          <a:xfrm>
            <a:off x="2384319" y="4962617"/>
            <a:ext cx="710214" cy="63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984E71-7954-4E41-A99A-E3E654149DB9}"/>
              </a:ext>
            </a:extLst>
          </p:cNvPr>
          <p:cNvSpPr/>
          <p:nvPr/>
        </p:nvSpPr>
        <p:spPr>
          <a:xfrm>
            <a:off x="8520420" y="4776926"/>
            <a:ext cx="710214" cy="797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774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F89F75-C704-4FFF-BB68-F83CF874CC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95855" y="97654"/>
            <a:ext cx="3367225" cy="5954899"/>
          </a:xfrm>
          <a:prstGeom prst="rect">
            <a:avLst/>
          </a:prstGeom>
        </p:spPr>
      </p:pic>
      <p:pic>
        <p:nvPicPr>
          <p:cNvPr id="4" name="Picture 3">
            <a:extLst>
              <a:ext uri="{FF2B5EF4-FFF2-40B4-BE49-F238E27FC236}">
                <a16:creationId xmlns:a16="http://schemas.microsoft.com/office/drawing/2014/main" id="{FDF1C911-6234-4CB0-BAA2-A40F4C4028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4598">
            <a:off x="2279427" y="411111"/>
            <a:ext cx="3278159" cy="5733110"/>
          </a:xfrm>
          <a:prstGeom prst="rect">
            <a:avLst/>
          </a:prstGeom>
        </p:spPr>
      </p:pic>
    </p:spTree>
    <p:extLst>
      <p:ext uri="{BB962C8B-B14F-4D97-AF65-F5344CB8AC3E}">
        <p14:creationId xmlns:p14="http://schemas.microsoft.com/office/powerpoint/2010/main" val="5860537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8C626C-4A10-48D5-8273-5813C3CFCB19}"/>
              </a:ext>
            </a:extLst>
          </p:cNvPr>
          <p:cNvSpPr>
            <a:spLocks noGrp="1"/>
          </p:cNvSpPr>
          <p:nvPr>
            <p:ph type="title"/>
          </p:nvPr>
        </p:nvSpPr>
        <p:spPr>
          <a:xfrm>
            <a:off x="1828800" y="193692"/>
            <a:ext cx="8534400" cy="758952"/>
          </a:xfrm>
        </p:spPr>
        <p:txBody>
          <a:bodyPr>
            <a:normAutofit fontScale="90000"/>
          </a:bodyPr>
          <a:lstStyle/>
          <a:p>
            <a:r>
              <a:rPr lang="en-US" dirty="0"/>
              <a:t>Oblique Flankplasty for Secondary Surgery</a:t>
            </a:r>
          </a:p>
        </p:txBody>
      </p:sp>
      <p:pic>
        <p:nvPicPr>
          <p:cNvPr id="6" name="Content Placeholder 5">
            <a:extLst>
              <a:ext uri="{FF2B5EF4-FFF2-40B4-BE49-F238E27FC236}">
                <a16:creationId xmlns:a16="http://schemas.microsoft.com/office/drawing/2014/main" id="{3AAC8EC0-A06A-49CA-B01B-8D8A68CE35E2}"/>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7949979" y="961125"/>
            <a:ext cx="3420386" cy="5626236"/>
          </a:xfrm>
        </p:spPr>
      </p:pic>
      <p:sp>
        <p:nvSpPr>
          <p:cNvPr id="7" name="TextBox 6">
            <a:extLst>
              <a:ext uri="{FF2B5EF4-FFF2-40B4-BE49-F238E27FC236}">
                <a16:creationId xmlns:a16="http://schemas.microsoft.com/office/drawing/2014/main" id="{A18EA7AC-DC6E-491B-BC2D-4290A4C80282}"/>
              </a:ext>
            </a:extLst>
          </p:cNvPr>
          <p:cNvSpPr txBox="1"/>
          <p:nvPr/>
        </p:nvSpPr>
        <p:spPr>
          <a:xfrm>
            <a:off x="4242021" y="6524655"/>
            <a:ext cx="3581400"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3/31/2017</a:t>
            </a:r>
          </a:p>
        </p:txBody>
      </p:sp>
      <p:pic>
        <p:nvPicPr>
          <p:cNvPr id="8" name="Content Placeholder 5">
            <a:extLst>
              <a:ext uri="{FF2B5EF4-FFF2-40B4-BE49-F238E27FC236}">
                <a16:creationId xmlns:a16="http://schemas.microsoft.com/office/drawing/2014/main" id="{2E24B6DA-F15F-40F4-9436-A80329F22E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702" y="952643"/>
            <a:ext cx="3211098" cy="5666643"/>
          </a:xfrm>
          <a:prstGeom prst="rect">
            <a:avLst/>
          </a:prstGeom>
        </p:spPr>
      </p:pic>
      <p:pic>
        <p:nvPicPr>
          <p:cNvPr id="9" name="Content Placeholder 5">
            <a:extLst>
              <a:ext uri="{FF2B5EF4-FFF2-40B4-BE49-F238E27FC236}">
                <a16:creationId xmlns:a16="http://schemas.microsoft.com/office/drawing/2014/main" id="{6767214C-D9D0-4286-8D41-88BD1F2E27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8801" y="961125"/>
            <a:ext cx="2874398" cy="5649679"/>
          </a:xfrm>
          <a:prstGeom prst="rect">
            <a:avLst/>
          </a:prstGeom>
        </p:spPr>
      </p:pic>
    </p:spTree>
    <p:extLst>
      <p:ext uri="{BB962C8B-B14F-4D97-AF65-F5344CB8AC3E}">
        <p14:creationId xmlns:p14="http://schemas.microsoft.com/office/powerpoint/2010/main" val="122956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A84699-1985-48EC-BB39-E1C9883FA172}"/>
              </a:ext>
            </a:extLst>
          </p:cNvPr>
          <p:cNvSpPr txBox="1"/>
          <p:nvPr/>
        </p:nvSpPr>
        <p:spPr>
          <a:xfrm>
            <a:off x="4495800" y="6324600"/>
            <a:ext cx="3581400"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18 months</a:t>
            </a:r>
          </a:p>
        </p:txBody>
      </p:sp>
      <p:pic>
        <p:nvPicPr>
          <p:cNvPr id="8" name="Content Placeholder 5">
            <a:extLst>
              <a:ext uri="{FF2B5EF4-FFF2-40B4-BE49-F238E27FC236}">
                <a16:creationId xmlns:a16="http://schemas.microsoft.com/office/drawing/2014/main" id="{8E47C747-BB88-4066-AAB3-5FBD7CCBC8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11910" y="161061"/>
            <a:ext cx="4482558" cy="6154923"/>
          </a:xfrm>
          <a:prstGeom prst="rect">
            <a:avLst/>
          </a:prstGeom>
        </p:spPr>
      </p:pic>
      <p:pic>
        <p:nvPicPr>
          <p:cNvPr id="6" name="Content Placeholder 5">
            <a:extLst>
              <a:ext uri="{FF2B5EF4-FFF2-40B4-BE49-F238E27FC236}">
                <a16:creationId xmlns:a16="http://schemas.microsoft.com/office/drawing/2014/main" id="{B7F68C33-3816-4E5C-8D28-4ADF305904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4601" y="161062"/>
            <a:ext cx="4155489" cy="6154923"/>
          </a:xfrm>
          <a:prstGeom prst="rect">
            <a:avLst/>
          </a:prstGeom>
        </p:spPr>
      </p:pic>
      <p:pic>
        <p:nvPicPr>
          <p:cNvPr id="5" name="Picture 4">
            <a:extLst>
              <a:ext uri="{FF2B5EF4-FFF2-40B4-BE49-F238E27FC236}">
                <a16:creationId xmlns:a16="http://schemas.microsoft.com/office/drawing/2014/main" id="{9BB7A37B-567A-4D0A-8FAD-79CD645707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122898">
            <a:off x="3308163" y="3676674"/>
            <a:ext cx="4396420" cy="1260274"/>
          </a:xfrm>
          <a:prstGeom prst="rect">
            <a:avLst/>
          </a:prstGeom>
          <a:noFill/>
          <a:ln w="9525">
            <a:noFill/>
            <a:miter lim="800000"/>
            <a:headEnd/>
            <a:tailEnd/>
          </a:ln>
          <a:effectLst/>
        </p:spPr>
      </p:pic>
    </p:spTree>
    <p:extLst>
      <p:ext uri="{BB962C8B-B14F-4D97-AF65-F5344CB8AC3E}">
        <p14:creationId xmlns:p14="http://schemas.microsoft.com/office/powerpoint/2010/main" val="286362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16FB04-B81A-4A7C-923C-D67577A86E15}"/>
              </a:ext>
            </a:extLst>
          </p:cNvPr>
          <p:cNvSpPr txBox="1"/>
          <p:nvPr/>
        </p:nvSpPr>
        <p:spPr>
          <a:xfrm>
            <a:off x="1219200" y="6313415"/>
            <a:ext cx="3581400"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18 months</a:t>
            </a:r>
          </a:p>
        </p:txBody>
      </p:sp>
      <p:pic>
        <p:nvPicPr>
          <p:cNvPr id="8" name="Content Placeholder 5">
            <a:extLst>
              <a:ext uri="{FF2B5EF4-FFF2-40B4-BE49-F238E27FC236}">
                <a16:creationId xmlns:a16="http://schemas.microsoft.com/office/drawing/2014/main" id="{45C43B26-3E12-4683-89FD-09083FEC32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4155" y="495011"/>
            <a:ext cx="3792680" cy="5864273"/>
          </a:xfrm>
          <a:prstGeom prst="rect">
            <a:avLst/>
          </a:prstGeom>
        </p:spPr>
      </p:pic>
      <p:pic>
        <p:nvPicPr>
          <p:cNvPr id="6" name="Content Placeholder 5">
            <a:extLst>
              <a:ext uri="{FF2B5EF4-FFF2-40B4-BE49-F238E27FC236}">
                <a16:creationId xmlns:a16="http://schemas.microsoft.com/office/drawing/2014/main" id="{5A1E4001-65FF-4A0F-97FA-081BB185DF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1" y="495011"/>
            <a:ext cx="4401845" cy="5864273"/>
          </a:xfrm>
          <a:prstGeom prst="rect">
            <a:avLst/>
          </a:prstGeom>
        </p:spPr>
      </p:pic>
      <p:pic>
        <p:nvPicPr>
          <p:cNvPr id="10" name="Content Placeholder 5">
            <a:extLst>
              <a:ext uri="{FF2B5EF4-FFF2-40B4-BE49-F238E27FC236}">
                <a16:creationId xmlns:a16="http://schemas.microsoft.com/office/drawing/2014/main" id="{5B7314F4-5F9C-4C3A-8BAD-0516A6F9F8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8201" y="-43774"/>
            <a:ext cx="2439920" cy="3548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70843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5173902-D63C-49E6-9882-3846BE493983}"/>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t="-1"/>
          <a:stretch/>
        </p:blipFill>
        <p:spPr>
          <a:xfrm>
            <a:off x="2057400" y="152400"/>
            <a:ext cx="8001000" cy="6230216"/>
          </a:xfrm>
        </p:spPr>
      </p:pic>
      <p:sp>
        <p:nvSpPr>
          <p:cNvPr id="7" name="TextBox 6">
            <a:extLst>
              <a:ext uri="{FF2B5EF4-FFF2-40B4-BE49-F238E27FC236}">
                <a16:creationId xmlns:a16="http://schemas.microsoft.com/office/drawing/2014/main" id="{90387793-5D48-48CC-A5AA-7B084FD7DAB8}"/>
              </a:ext>
            </a:extLst>
          </p:cNvPr>
          <p:cNvSpPr txBox="1"/>
          <p:nvPr/>
        </p:nvSpPr>
        <p:spPr>
          <a:xfrm>
            <a:off x="2362200" y="6382616"/>
            <a:ext cx="3581400" cy="400110"/>
          </a:xfrm>
          <a:prstGeom prst="rect">
            <a:avLst/>
          </a:prstGeom>
          <a:noFill/>
        </p:spPr>
        <p:txBody>
          <a:bodyPr vert="horz" rtlCol="0">
            <a:spAutoFit/>
          </a:bodyPr>
          <a:lstStyle/>
          <a:p>
            <a:pPr algn="ctr"/>
            <a:r>
              <a:rPr lang="en-US" sz="2000" dirty="0">
                <a:solidFill>
                  <a:schemeClr val="tx2"/>
                </a:solidFill>
                <a:latin typeface="Georgia" panose="02040502050405020303" pitchFamily="18" charset="0"/>
              </a:rPr>
              <a:t>18 months</a:t>
            </a:r>
          </a:p>
        </p:txBody>
      </p:sp>
    </p:spTree>
    <p:extLst>
      <p:ext uri="{BB962C8B-B14F-4D97-AF65-F5344CB8AC3E}">
        <p14:creationId xmlns:p14="http://schemas.microsoft.com/office/powerpoint/2010/main" val="326857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6742-ED9B-457C-A8E2-E16EAE42A204}"/>
              </a:ext>
            </a:extLst>
          </p:cNvPr>
          <p:cNvSpPr>
            <a:spLocks noGrp="1"/>
          </p:cNvSpPr>
          <p:nvPr>
            <p:ph type="title"/>
          </p:nvPr>
        </p:nvSpPr>
        <p:spPr>
          <a:xfrm>
            <a:off x="1828800" y="381000"/>
            <a:ext cx="8534400" cy="758952"/>
          </a:xfrm>
        </p:spPr>
        <p:txBody>
          <a:bodyPr>
            <a:normAutofit fontScale="90000"/>
          </a:bodyPr>
          <a:lstStyle/>
          <a:p>
            <a:r>
              <a:rPr lang="en-US" dirty="0" err="1"/>
              <a:t>Lipoabdominoplasty</a:t>
            </a:r>
            <a:r>
              <a:rPr lang="en-US" dirty="0"/>
              <a:t>, Oblique </a:t>
            </a:r>
            <a:r>
              <a:rPr lang="en-US" dirty="0" err="1"/>
              <a:t>Flankplasty</a:t>
            </a:r>
            <a:r>
              <a:rPr lang="en-US" dirty="0"/>
              <a:t>,</a:t>
            </a:r>
            <a:br>
              <a:rPr lang="en-US" dirty="0"/>
            </a:br>
            <a:r>
              <a:rPr lang="en-US" dirty="0" err="1"/>
              <a:t>BodyTite</a:t>
            </a:r>
            <a:r>
              <a:rPr lang="en-US" dirty="0"/>
              <a:t> x2 Gynecomastia</a:t>
            </a:r>
          </a:p>
        </p:txBody>
      </p:sp>
      <p:pic>
        <p:nvPicPr>
          <p:cNvPr id="6" name="Content Placeholder 5">
            <a:extLst>
              <a:ext uri="{FF2B5EF4-FFF2-40B4-BE49-F238E27FC236}">
                <a16:creationId xmlns:a16="http://schemas.microsoft.com/office/drawing/2014/main" id="{4FB43A37-2B40-437D-A6A6-E7B4D5CBC4A1}"/>
              </a:ext>
            </a:extLst>
          </p:cNvPr>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1676400" y="1981200"/>
            <a:ext cx="5943600" cy="4033838"/>
          </a:xfrm>
        </p:spPr>
      </p:pic>
      <p:sp>
        <p:nvSpPr>
          <p:cNvPr id="7" name="TextBox 6">
            <a:extLst>
              <a:ext uri="{FF2B5EF4-FFF2-40B4-BE49-F238E27FC236}">
                <a16:creationId xmlns:a16="http://schemas.microsoft.com/office/drawing/2014/main" id="{6601EDF6-2A6C-44FF-8E4B-A228C32765B7}"/>
              </a:ext>
            </a:extLst>
          </p:cNvPr>
          <p:cNvSpPr txBox="1"/>
          <p:nvPr/>
        </p:nvSpPr>
        <p:spPr>
          <a:xfrm>
            <a:off x="1981200" y="6324600"/>
            <a:ext cx="8458200" cy="400110"/>
          </a:xfrm>
          <a:prstGeom prst="rect">
            <a:avLst/>
          </a:prstGeom>
          <a:noFill/>
        </p:spPr>
        <p:txBody>
          <a:bodyPr vert="horz" wrap="square" rtlCol="0">
            <a:spAutoFit/>
          </a:bodyPr>
          <a:lstStyle/>
          <a:p>
            <a:pPr algn="ctr"/>
            <a:r>
              <a:rPr lang="en-US" sz="2000" dirty="0">
                <a:solidFill>
                  <a:schemeClr val="tx2"/>
                </a:solidFill>
                <a:latin typeface="Georgia" panose="02040502050405020303" pitchFamily="18" charset="0"/>
              </a:rPr>
              <a:t>11/2017			7/2018			4/2019</a:t>
            </a:r>
          </a:p>
        </p:txBody>
      </p:sp>
      <p:pic>
        <p:nvPicPr>
          <p:cNvPr id="8" name="Content Placeholder 5">
            <a:extLst>
              <a:ext uri="{FF2B5EF4-FFF2-40B4-BE49-F238E27FC236}">
                <a16:creationId xmlns:a16="http://schemas.microsoft.com/office/drawing/2014/main" id="{3F53C8CF-12A6-46CF-BF7A-FEBA9DE1F5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3276" y="1981200"/>
            <a:ext cx="2985103" cy="4033838"/>
          </a:xfrm>
          <a:prstGeom prst="rect">
            <a:avLst/>
          </a:prstGeom>
        </p:spPr>
      </p:pic>
    </p:spTree>
    <p:extLst>
      <p:ext uri="{BB962C8B-B14F-4D97-AF65-F5344CB8AC3E}">
        <p14:creationId xmlns:p14="http://schemas.microsoft.com/office/powerpoint/2010/main" val="606807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5CB362-5791-48DD-B1F3-1F7DE6F4CF86}"/>
              </a:ext>
            </a:extLst>
          </p:cNvPr>
          <p:cNvSpPr txBox="1"/>
          <p:nvPr/>
        </p:nvSpPr>
        <p:spPr>
          <a:xfrm>
            <a:off x="2895600" y="6307257"/>
            <a:ext cx="6248400" cy="400110"/>
          </a:xfrm>
          <a:prstGeom prst="rect">
            <a:avLst/>
          </a:prstGeom>
          <a:noFill/>
        </p:spPr>
        <p:txBody>
          <a:bodyPr vert="horz" wrap="square" rtlCol="0">
            <a:spAutoFit/>
          </a:bodyPr>
          <a:lstStyle/>
          <a:p>
            <a:pPr algn="ctr"/>
            <a:r>
              <a:rPr lang="en-US" sz="2000" dirty="0">
                <a:solidFill>
                  <a:schemeClr val="tx2"/>
                </a:solidFill>
                <a:latin typeface="Georgia" panose="02040502050405020303" pitchFamily="18" charset="0"/>
              </a:rPr>
              <a:t>11/2017				 4/2019</a:t>
            </a:r>
          </a:p>
        </p:txBody>
      </p:sp>
      <p:pic>
        <p:nvPicPr>
          <p:cNvPr id="8" name="Content Placeholder 5">
            <a:extLst>
              <a:ext uri="{FF2B5EF4-FFF2-40B4-BE49-F238E27FC236}">
                <a16:creationId xmlns:a16="http://schemas.microsoft.com/office/drawing/2014/main" id="{FE80CB9B-6563-4D5E-B313-89141E1E97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9126" y="184764"/>
            <a:ext cx="5389274" cy="6034218"/>
          </a:xfrm>
          <a:prstGeom prst="rect">
            <a:avLst/>
          </a:prstGeom>
        </p:spPr>
      </p:pic>
      <p:pic>
        <p:nvPicPr>
          <p:cNvPr id="9" name="Content Placeholder 5">
            <a:extLst>
              <a:ext uri="{FF2B5EF4-FFF2-40B4-BE49-F238E27FC236}">
                <a16:creationId xmlns:a16="http://schemas.microsoft.com/office/drawing/2014/main" id="{2AE0C85C-2855-44DE-8367-061F721823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9581" y="184764"/>
            <a:ext cx="4806384" cy="6034218"/>
          </a:xfrm>
          <a:prstGeom prst="rect">
            <a:avLst/>
          </a:prstGeom>
        </p:spPr>
      </p:pic>
    </p:spTree>
    <p:extLst>
      <p:ext uri="{BB962C8B-B14F-4D97-AF65-F5344CB8AC3E}">
        <p14:creationId xmlns:p14="http://schemas.microsoft.com/office/powerpoint/2010/main" val="124570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E6861-4C00-465A-9DE2-BA682764A0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168611"/>
            <a:ext cx="4114800" cy="6172202"/>
          </a:xfrm>
          <a:prstGeom prst="rect">
            <a:avLst/>
          </a:prstGeom>
        </p:spPr>
      </p:pic>
      <p:sp>
        <p:nvSpPr>
          <p:cNvPr id="6" name="TextBox 5">
            <a:extLst>
              <a:ext uri="{FF2B5EF4-FFF2-40B4-BE49-F238E27FC236}">
                <a16:creationId xmlns:a16="http://schemas.microsoft.com/office/drawing/2014/main" id="{5D7CFA51-479C-415F-A6E9-920A3F762330}"/>
              </a:ext>
            </a:extLst>
          </p:cNvPr>
          <p:cNvSpPr txBox="1"/>
          <p:nvPr/>
        </p:nvSpPr>
        <p:spPr>
          <a:xfrm>
            <a:off x="4643041" y="6324600"/>
            <a:ext cx="2905919" cy="369332"/>
          </a:xfrm>
          <a:prstGeom prst="rect">
            <a:avLst/>
          </a:prstGeom>
          <a:noFill/>
        </p:spPr>
        <p:txBody>
          <a:bodyPr vert="horz" rtlCol="0">
            <a:spAutoFit/>
          </a:bodyPr>
          <a:lstStyle/>
          <a:p>
            <a:pPr algn="ctr"/>
            <a:r>
              <a:rPr lang="en-US" dirty="0">
                <a:latin typeface="Calibri" panose="020F0502020204030204" pitchFamily="34" charset="0"/>
              </a:rPr>
              <a:t>11/2018		4/2019</a:t>
            </a:r>
          </a:p>
        </p:txBody>
      </p:sp>
      <p:pic>
        <p:nvPicPr>
          <p:cNvPr id="7" name="Content Placeholder 5">
            <a:extLst>
              <a:ext uri="{FF2B5EF4-FFF2-40B4-BE49-F238E27FC236}">
                <a16:creationId xmlns:a16="http://schemas.microsoft.com/office/drawing/2014/main" id="{6410C152-E777-4FC3-87D5-1B201A944F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84850"/>
            <a:ext cx="4114800" cy="6130413"/>
          </a:xfrm>
          <a:prstGeom prst="rect">
            <a:avLst/>
          </a:prstGeom>
        </p:spPr>
      </p:pic>
    </p:spTree>
    <p:extLst>
      <p:ext uri="{BB962C8B-B14F-4D97-AF65-F5344CB8AC3E}">
        <p14:creationId xmlns:p14="http://schemas.microsoft.com/office/powerpoint/2010/main" val="6801200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30435-C61F-40D1-8B17-93190D790F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00859" y="781505"/>
            <a:ext cx="3105911" cy="5907009"/>
          </a:xfrm>
          <a:prstGeom prst="rect">
            <a:avLst/>
          </a:prstGeom>
        </p:spPr>
      </p:pic>
      <p:sp>
        <p:nvSpPr>
          <p:cNvPr id="6" name="TextBox 5">
            <a:extLst>
              <a:ext uri="{FF2B5EF4-FFF2-40B4-BE49-F238E27FC236}">
                <a16:creationId xmlns:a16="http://schemas.microsoft.com/office/drawing/2014/main" id="{4EB0160D-4315-4378-BB64-314DECE6AEC9}"/>
              </a:ext>
            </a:extLst>
          </p:cNvPr>
          <p:cNvSpPr txBox="1"/>
          <p:nvPr/>
        </p:nvSpPr>
        <p:spPr>
          <a:xfrm>
            <a:off x="8995880" y="2283893"/>
            <a:ext cx="3783152" cy="369332"/>
          </a:xfrm>
          <a:prstGeom prst="rect">
            <a:avLst/>
          </a:prstGeom>
          <a:noFill/>
        </p:spPr>
        <p:txBody>
          <a:bodyPr vert="horz" rtlCol="0">
            <a:spAutoFit/>
          </a:bodyPr>
          <a:lstStyle/>
          <a:p>
            <a:pPr algn="ctr"/>
            <a:r>
              <a:rPr lang="en-US" dirty="0">
                <a:latin typeface="Source Sans Pro" panose="020B0503030403020204" pitchFamily="34" charset="0"/>
              </a:rPr>
              <a:t>1/23/2018</a:t>
            </a:r>
          </a:p>
        </p:txBody>
      </p:sp>
      <p:pic>
        <p:nvPicPr>
          <p:cNvPr id="4" name="Picture 3">
            <a:extLst>
              <a:ext uri="{FF2B5EF4-FFF2-40B4-BE49-F238E27FC236}">
                <a16:creationId xmlns:a16="http://schemas.microsoft.com/office/drawing/2014/main" id="{CEC611CF-D426-42BE-85AA-959C2069D2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559" y="781181"/>
            <a:ext cx="3413761" cy="5924606"/>
          </a:xfrm>
          <a:prstGeom prst="rect">
            <a:avLst/>
          </a:prstGeom>
        </p:spPr>
      </p:pic>
      <p:pic>
        <p:nvPicPr>
          <p:cNvPr id="7" name="Picture 6">
            <a:extLst>
              <a:ext uri="{FF2B5EF4-FFF2-40B4-BE49-F238E27FC236}">
                <a16:creationId xmlns:a16="http://schemas.microsoft.com/office/drawing/2014/main" id="{8F864F5C-5937-4048-BE30-A3168D4020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52"/>
          <a:stretch/>
        </p:blipFill>
        <p:spPr>
          <a:xfrm>
            <a:off x="7051763" y="781505"/>
            <a:ext cx="3137701" cy="5942060"/>
          </a:xfrm>
          <a:prstGeom prst="rect">
            <a:avLst/>
          </a:prstGeom>
        </p:spPr>
      </p:pic>
      <p:sp>
        <p:nvSpPr>
          <p:cNvPr id="2" name="Title 1">
            <a:extLst>
              <a:ext uri="{FF2B5EF4-FFF2-40B4-BE49-F238E27FC236}">
                <a16:creationId xmlns:a16="http://schemas.microsoft.com/office/drawing/2014/main" id="{CC1E348A-BE3F-4ADA-A874-20F845F9268F}"/>
              </a:ext>
            </a:extLst>
          </p:cNvPr>
          <p:cNvSpPr>
            <a:spLocks noGrp="1"/>
          </p:cNvSpPr>
          <p:nvPr>
            <p:ph type="title"/>
          </p:nvPr>
        </p:nvSpPr>
        <p:spPr>
          <a:xfrm>
            <a:off x="677334" y="15240"/>
            <a:ext cx="8596668" cy="1320800"/>
          </a:xfrm>
        </p:spPr>
        <p:txBody>
          <a:bodyPr/>
          <a:lstStyle/>
          <a:p>
            <a:r>
              <a:rPr lang="en-US" dirty="0"/>
              <a:t>OF Revision of LBL</a:t>
            </a:r>
          </a:p>
        </p:txBody>
      </p:sp>
    </p:spTree>
    <p:extLst>
      <p:ext uri="{BB962C8B-B14F-4D97-AF65-F5344CB8AC3E}">
        <p14:creationId xmlns:p14="http://schemas.microsoft.com/office/powerpoint/2010/main" val="33745521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324600" cy="758952"/>
          </a:xfrm>
        </p:spPr>
        <p:txBody>
          <a:bodyPr>
            <a:normAutofit/>
          </a:bodyPr>
          <a:lstStyle/>
          <a:p>
            <a:r>
              <a:rPr lang="en-US" b="1" dirty="0">
                <a:solidFill>
                  <a:srgbClr val="00B050"/>
                </a:solidFill>
              </a:rPr>
              <a:t>Oblique Flankplasty Data</a:t>
            </a:r>
          </a:p>
        </p:txBody>
      </p:sp>
      <p:sp>
        <p:nvSpPr>
          <p:cNvPr id="4" name="Content Placeholder 3"/>
          <p:cNvSpPr>
            <a:spLocks noGrp="1"/>
          </p:cNvSpPr>
          <p:nvPr>
            <p:ph idx="1"/>
          </p:nvPr>
        </p:nvSpPr>
        <p:spPr>
          <a:xfrm>
            <a:off x="1905000" y="1108046"/>
            <a:ext cx="8842248" cy="5633608"/>
          </a:xfrm>
        </p:spPr>
        <p:txBody>
          <a:bodyPr>
            <a:normAutofit lnSpcReduction="10000"/>
          </a:bodyPr>
          <a:lstStyle/>
          <a:p>
            <a:r>
              <a:rPr lang="en-US" sz="3300" dirty="0"/>
              <a:t>14 Male Cases</a:t>
            </a:r>
          </a:p>
          <a:p>
            <a:pPr lvl="1"/>
            <a:r>
              <a:rPr lang="en-US" sz="2800" dirty="0"/>
              <a:t>Pittsburgh Class 2 and 3 flanks</a:t>
            </a:r>
          </a:p>
          <a:p>
            <a:pPr lvl="1"/>
            <a:r>
              <a:rPr lang="en-US" sz="2800" dirty="0"/>
              <a:t>Eliminates flank bulge </a:t>
            </a:r>
          </a:p>
          <a:p>
            <a:pPr lvl="1"/>
            <a:r>
              <a:rPr lang="en-US" sz="2800" dirty="0"/>
              <a:t>Natural silhouette</a:t>
            </a:r>
          </a:p>
          <a:p>
            <a:pPr lvl="1"/>
            <a:r>
              <a:rPr lang="en-US" sz="2800" dirty="0"/>
              <a:t>3 cm dehiscence, seroma aspirated</a:t>
            </a:r>
          </a:p>
          <a:p>
            <a:r>
              <a:rPr lang="en-US" sz="3300" dirty="0"/>
              <a:t>64 Female Cases</a:t>
            </a:r>
          </a:p>
          <a:p>
            <a:pPr lvl="1"/>
            <a:r>
              <a:rPr lang="en-US" sz="2800" dirty="0"/>
              <a:t>Pittsburgh Class 2 and 3 flanks</a:t>
            </a:r>
          </a:p>
          <a:p>
            <a:pPr lvl="1"/>
            <a:r>
              <a:rPr lang="en-US" sz="2800" dirty="0"/>
              <a:t>Deep transitioned waist </a:t>
            </a:r>
          </a:p>
          <a:p>
            <a:pPr lvl="1"/>
            <a:r>
              <a:rPr lang="en-US" sz="2800" dirty="0"/>
              <a:t>Corrects saddlebags</a:t>
            </a:r>
          </a:p>
          <a:p>
            <a:pPr lvl="1"/>
            <a:r>
              <a:rPr lang="en-US" sz="2800" dirty="0"/>
              <a:t>5 cm dehiscence (23), 2 seroma aspirated</a:t>
            </a:r>
            <a:endParaRPr lang="en-US" dirty="0"/>
          </a:p>
          <a:p>
            <a:pPr lvl="2"/>
            <a:endParaRPr lang="en-US" dirty="0"/>
          </a:p>
        </p:txBody>
      </p:sp>
      <p:pic>
        <p:nvPicPr>
          <p:cNvPr id="6"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t="-663"/>
          <a:stretch/>
        </p:blipFill>
        <p:spPr>
          <a:xfrm rot="5400000">
            <a:off x="8611284" y="3885802"/>
            <a:ext cx="3160254" cy="2743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Content Placeholder 5">
            <a:extLst>
              <a:ext uri="{FF2B5EF4-FFF2-40B4-BE49-F238E27FC236}">
                <a16:creationId xmlns:a16="http://schemas.microsoft.com/office/drawing/2014/main" id="{A0655203-954B-4EBD-94AD-472F08C79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19811" y="116346"/>
            <a:ext cx="2514600" cy="33665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CF2564F-F123-41D1-86D7-4CEC75B73D09}"/>
                  </a:ext>
                </a:extLst>
              </p14:cNvPr>
              <p14:cNvContentPartPr/>
              <p14:nvPr/>
            </p14:nvContentPartPr>
            <p14:xfrm>
              <a:off x="6437129" y="4408100"/>
              <a:ext cx="154800" cy="1246680"/>
            </p14:xfrm>
          </p:contentPart>
        </mc:Choice>
        <mc:Fallback xmlns="">
          <p:pic>
            <p:nvPicPr>
              <p:cNvPr id="5" name="Ink 4">
                <a:extLst>
                  <a:ext uri="{FF2B5EF4-FFF2-40B4-BE49-F238E27FC236}">
                    <a16:creationId xmlns:a16="http://schemas.microsoft.com/office/drawing/2014/main" id="{DCF2564F-F123-41D1-86D7-4CEC75B73D09}"/>
                  </a:ext>
                </a:extLst>
              </p:cNvPr>
              <p:cNvPicPr/>
              <p:nvPr/>
            </p:nvPicPr>
            <p:blipFill>
              <a:blip r:embed="rId5"/>
              <a:stretch>
                <a:fillRect/>
              </a:stretch>
            </p:blipFill>
            <p:spPr>
              <a:xfrm>
                <a:off x="6428150" y="4399103"/>
                <a:ext cx="172399" cy="1264315"/>
              </a:xfrm>
              <a:prstGeom prst="rect">
                <a:avLst/>
              </a:prstGeom>
            </p:spPr>
          </p:pic>
        </mc:Fallback>
      </mc:AlternateContent>
    </p:spTree>
    <p:extLst>
      <p:ext uri="{BB962C8B-B14F-4D97-AF65-F5344CB8AC3E}">
        <p14:creationId xmlns:p14="http://schemas.microsoft.com/office/powerpoint/2010/main" val="2366778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BFE19C95-411B-4DF0-B3D0-46539BE95E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3048001"/>
            <a:ext cx="3056598" cy="37207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itle 5">
            <a:extLst>
              <a:ext uri="{FF2B5EF4-FFF2-40B4-BE49-F238E27FC236}">
                <a16:creationId xmlns:a16="http://schemas.microsoft.com/office/drawing/2014/main" id="{196D5711-046E-40E3-81A4-D85B40DDCEE5}"/>
              </a:ext>
            </a:extLst>
          </p:cNvPr>
          <p:cNvSpPr>
            <a:spLocks noGrp="1"/>
          </p:cNvSpPr>
          <p:nvPr>
            <p:ph type="title"/>
          </p:nvPr>
        </p:nvSpPr>
        <p:spPr>
          <a:xfrm>
            <a:off x="1814379" y="456296"/>
            <a:ext cx="5641848" cy="758952"/>
          </a:xfrm>
        </p:spPr>
        <p:txBody>
          <a:bodyPr>
            <a:normAutofit fontScale="90000"/>
          </a:bodyPr>
          <a:lstStyle/>
          <a:p>
            <a:pPr algn="l"/>
            <a:r>
              <a:rPr lang="en-US" dirty="0"/>
              <a:t>OF/ Abdominoplasty Indications</a:t>
            </a:r>
          </a:p>
        </p:txBody>
      </p:sp>
      <p:sp>
        <p:nvSpPr>
          <p:cNvPr id="7" name="Content Placeholder 6">
            <a:extLst>
              <a:ext uri="{FF2B5EF4-FFF2-40B4-BE49-F238E27FC236}">
                <a16:creationId xmlns:a16="http://schemas.microsoft.com/office/drawing/2014/main" id="{0DE4F566-CCC6-4909-B57E-36AAFF179594}"/>
              </a:ext>
            </a:extLst>
          </p:cNvPr>
          <p:cNvSpPr>
            <a:spLocks noGrp="1"/>
          </p:cNvSpPr>
          <p:nvPr>
            <p:ph idx="1"/>
          </p:nvPr>
        </p:nvSpPr>
        <p:spPr/>
        <p:txBody>
          <a:bodyPr>
            <a:normAutofit/>
          </a:bodyPr>
          <a:lstStyle/>
          <a:p>
            <a:r>
              <a:rPr lang="en-US" dirty="0"/>
              <a:t>Pittsburgh Flank Grade 2, 3</a:t>
            </a:r>
          </a:p>
          <a:p>
            <a:r>
              <a:rPr lang="en-US" dirty="0"/>
              <a:t>Desires deep flank, narrow waist</a:t>
            </a:r>
          </a:p>
          <a:p>
            <a:r>
              <a:rPr lang="en-US" dirty="0"/>
              <a:t>Lateral Buttock, Thigh Sag</a:t>
            </a:r>
          </a:p>
          <a:p>
            <a:r>
              <a:rPr lang="en-US" dirty="0"/>
              <a:t>Abdomen 3 a-d</a:t>
            </a:r>
          </a:p>
          <a:p>
            <a:r>
              <a:rPr lang="en-US" dirty="0"/>
              <a:t>Boney sacrum</a:t>
            </a:r>
          </a:p>
          <a:p>
            <a:r>
              <a:rPr lang="en-US" dirty="0"/>
              <a:t>Hip/thigh 0-1</a:t>
            </a:r>
          </a:p>
          <a:p>
            <a:r>
              <a:rPr lang="en-US" dirty="0"/>
              <a:t>Buttock 0-1</a:t>
            </a:r>
          </a:p>
          <a:p>
            <a:r>
              <a:rPr lang="en-US" dirty="0"/>
              <a:t>Failed LBL</a:t>
            </a:r>
          </a:p>
          <a:p>
            <a:r>
              <a:rPr lang="en-US" dirty="0"/>
              <a:t>Failed Liposuction</a:t>
            </a:r>
          </a:p>
          <a:p>
            <a:pPr marL="0" indent="0">
              <a:buNone/>
            </a:pPr>
            <a:endParaRPr lang="en-US" dirty="0"/>
          </a:p>
        </p:txBody>
      </p:sp>
      <p:pic>
        <p:nvPicPr>
          <p:cNvPr id="8" name="Content Placeholder 5">
            <a:extLst>
              <a:ext uri="{FF2B5EF4-FFF2-40B4-BE49-F238E27FC236}">
                <a16:creationId xmlns:a16="http://schemas.microsoft.com/office/drawing/2014/main" id="{ADCD3A91-55B5-4C02-8DD3-CAEF37A732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2674" y="381000"/>
            <a:ext cx="3042926" cy="3505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458739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C12D-7FA1-4370-9186-9FC1AE673FDA}"/>
              </a:ext>
            </a:extLst>
          </p:cNvPr>
          <p:cNvSpPr>
            <a:spLocks noGrp="1"/>
          </p:cNvSpPr>
          <p:nvPr>
            <p:ph type="title"/>
          </p:nvPr>
        </p:nvSpPr>
        <p:spPr>
          <a:xfrm>
            <a:off x="1615328" y="217606"/>
            <a:ext cx="9220200" cy="758952"/>
          </a:xfrm>
        </p:spPr>
        <p:txBody>
          <a:bodyPr/>
          <a:lstStyle/>
          <a:p>
            <a:pPr algn="l"/>
            <a:r>
              <a:rPr lang="en-US" dirty="0"/>
              <a:t>Objectives: </a:t>
            </a:r>
          </a:p>
        </p:txBody>
      </p:sp>
      <p:sp>
        <p:nvSpPr>
          <p:cNvPr id="4" name="Content Placeholder 3">
            <a:extLst>
              <a:ext uri="{FF2B5EF4-FFF2-40B4-BE49-F238E27FC236}">
                <a16:creationId xmlns:a16="http://schemas.microsoft.com/office/drawing/2014/main" id="{FBF0FDD8-ED0E-4D28-AEB5-9993CDF0D702}"/>
              </a:ext>
            </a:extLst>
          </p:cNvPr>
          <p:cNvSpPr>
            <a:spLocks noGrp="1"/>
          </p:cNvSpPr>
          <p:nvPr>
            <p:ph idx="1"/>
          </p:nvPr>
        </p:nvSpPr>
        <p:spPr>
          <a:xfrm>
            <a:off x="1615328" y="985003"/>
            <a:ext cx="9070848" cy="5102352"/>
          </a:xfrm>
        </p:spPr>
        <p:txBody>
          <a:bodyPr>
            <a:normAutofit fontScale="92500" lnSpcReduction="10000"/>
          </a:bodyPr>
          <a:lstStyle/>
          <a:p>
            <a:r>
              <a:rPr lang="en-US" sz="2400" b="1" dirty="0"/>
              <a:t>Appreciate </a:t>
            </a:r>
            <a:r>
              <a:rPr lang="en-US" sz="2400" dirty="0"/>
              <a:t>Flank Aesthetics, Deformity, Waist/Hip ratio</a:t>
            </a:r>
          </a:p>
          <a:p>
            <a:pPr lvl="1"/>
            <a:r>
              <a:rPr lang="en-US" sz="2000" dirty="0">
                <a:solidFill>
                  <a:srgbClr val="00823B"/>
                </a:solidFill>
              </a:rPr>
              <a:t>Pitt Grade Flank Deformity/Results </a:t>
            </a:r>
          </a:p>
          <a:p>
            <a:pPr lvl="1"/>
            <a:r>
              <a:rPr lang="en-US" sz="2000" dirty="0">
                <a:solidFill>
                  <a:srgbClr val="00823B"/>
                </a:solidFill>
              </a:rPr>
              <a:t>Aesthetic Score lower posterior torso</a:t>
            </a:r>
            <a:endParaRPr lang="en-US" sz="2000" dirty="0"/>
          </a:p>
          <a:p>
            <a:r>
              <a:rPr lang="en-US" sz="2400" b="1" dirty="0"/>
              <a:t>Learn </a:t>
            </a:r>
            <a:r>
              <a:rPr lang="en-US" sz="2400" dirty="0"/>
              <a:t>range of body contouring of Flanks/Waist</a:t>
            </a:r>
          </a:p>
          <a:p>
            <a:pPr lvl="1"/>
            <a:r>
              <a:rPr lang="en-US" sz="2000" dirty="0"/>
              <a:t>Minimally Invasive…</a:t>
            </a:r>
            <a:r>
              <a:rPr lang="en-US" sz="2000" b="1" dirty="0">
                <a:solidFill>
                  <a:srgbClr val="00B050"/>
                </a:solidFill>
              </a:rPr>
              <a:t>VASERlipo</a:t>
            </a:r>
            <a:r>
              <a:rPr lang="en-US" sz="2000" dirty="0"/>
              <a:t> and </a:t>
            </a:r>
            <a:r>
              <a:rPr lang="en-US" sz="2000" b="1" dirty="0">
                <a:solidFill>
                  <a:srgbClr val="00B050"/>
                </a:solidFill>
              </a:rPr>
              <a:t>BodyTite</a:t>
            </a:r>
          </a:p>
          <a:p>
            <a:pPr lvl="1"/>
            <a:r>
              <a:rPr lang="en-US" sz="2000" b="1" dirty="0">
                <a:solidFill>
                  <a:srgbClr val="00B050"/>
                </a:solidFill>
              </a:rPr>
              <a:t>Circumferential Lower Body Lifts </a:t>
            </a:r>
            <a:r>
              <a:rPr lang="en-US" sz="2000" dirty="0"/>
              <a:t>(LBL, belt lipectomy) </a:t>
            </a:r>
          </a:p>
          <a:p>
            <a:pPr lvl="1"/>
            <a:r>
              <a:rPr lang="en-US" sz="2000" b="1" dirty="0">
                <a:solidFill>
                  <a:srgbClr val="00B050"/>
                </a:solidFill>
              </a:rPr>
              <a:t>Oblique Flankplasty</a:t>
            </a:r>
            <a:r>
              <a:rPr lang="en-US" sz="2000" dirty="0"/>
              <a:t> with </a:t>
            </a:r>
            <a:r>
              <a:rPr lang="en-US" sz="2000" b="1" dirty="0" err="1">
                <a:solidFill>
                  <a:srgbClr val="00B050"/>
                </a:solidFill>
              </a:rPr>
              <a:t>Lipoabdominoplasty</a:t>
            </a:r>
            <a:r>
              <a:rPr lang="en-US" sz="2000" b="1" dirty="0">
                <a:solidFill>
                  <a:srgbClr val="00B050"/>
                </a:solidFill>
              </a:rPr>
              <a:t> (OFLA)</a:t>
            </a:r>
          </a:p>
          <a:p>
            <a:r>
              <a:rPr lang="en-US" sz="2400" b="1" dirty="0"/>
              <a:t>Learn</a:t>
            </a:r>
            <a:r>
              <a:rPr lang="en-US" sz="2400" dirty="0"/>
              <a:t> Oblique Flankplasty technique</a:t>
            </a:r>
          </a:p>
          <a:p>
            <a:r>
              <a:rPr lang="en-US" sz="2400" b="1" dirty="0"/>
              <a:t>Know</a:t>
            </a:r>
            <a:r>
              <a:rPr lang="en-US" sz="2400" dirty="0"/>
              <a:t> Indications, Limitations, Complications</a:t>
            </a:r>
          </a:p>
          <a:p>
            <a:r>
              <a:rPr lang="en-US" sz="2400" dirty="0"/>
              <a:t>How to avoid FDL abdominoplasty </a:t>
            </a:r>
          </a:p>
          <a:p>
            <a:r>
              <a:rPr lang="en-US" sz="2400" b="1" dirty="0"/>
              <a:t>Apply </a:t>
            </a:r>
            <a:r>
              <a:rPr lang="en-US" sz="2400" dirty="0"/>
              <a:t>Flankplasty to secondary deformity</a:t>
            </a:r>
          </a:p>
          <a:p>
            <a:r>
              <a:rPr lang="en-US" sz="2400" b="1" dirty="0"/>
              <a:t>Prefer</a:t>
            </a:r>
            <a:r>
              <a:rPr lang="en-US" sz="2400" dirty="0"/>
              <a:t> Flankplasty over LBL or FDL abdominoplasty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3766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0" y="-11097"/>
            <a:ext cx="9144000" cy="6843847"/>
          </a:xfrm>
          <a:prstGeom prst="rect">
            <a:avLst/>
          </a:prstGeom>
        </p:spPr>
      </p:pic>
      <p:sp>
        <p:nvSpPr>
          <p:cNvPr id="77827" name="Rectangle 3"/>
          <p:cNvSpPr>
            <a:spLocks noGrp="1" noRot="1" noChangeArrowheads="1"/>
          </p:cNvSpPr>
          <p:nvPr>
            <p:ph type="title"/>
          </p:nvPr>
        </p:nvSpPr>
        <p:spPr>
          <a:xfrm>
            <a:off x="3626361" y="-385751"/>
            <a:ext cx="77724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defRPr/>
            </a:pPr>
            <a:br>
              <a:rPr lang="en-US" sz="4000" b="1" dirty="0">
                <a:solidFill>
                  <a:srgbClr val="002060"/>
                </a:solidFill>
              </a:rPr>
            </a:br>
            <a:r>
              <a:rPr lang="en-US" sz="4000" b="1" dirty="0">
                <a:solidFill>
                  <a:srgbClr val="66FF33"/>
                </a:solidFill>
              </a:rPr>
              <a:t>Oblique Flankplasty as an alternative to Lower Body Lift</a:t>
            </a:r>
            <a:br>
              <a:rPr lang="en-US" sz="4000" b="1" dirty="0">
                <a:solidFill>
                  <a:srgbClr val="002060"/>
                </a:solidFill>
              </a:rPr>
            </a:br>
            <a:endParaRPr lang="en-US" sz="4000" b="1" dirty="0">
              <a:solidFill>
                <a:srgbClr val="FF0000"/>
              </a:solidFill>
            </a:endParaRPr>
          </a:p>
        </p:txBody>
      </p:sp>
      <p:sp>
        <p:nvSpPr>
          <p:cNvPr id="244742" name="Text Box 5"/>
          <p:cNvSpPr txBox="1">
            <a:spLocks noChangeArrowheads="1"/>
          </p:cNvSpPr>
          <p:nvPr/>
        </p:nvSpPr>
        <p:spPr bwMode="auto">
          <a:xfrm>
            <a:off x="5257800" y="6338888"/>
            <a:ext cx="3733800" cy="519112"/>
          </a:xfrm>
          <a:prstGeom prst="rect">
            <a:avLst/>
          </a:prstGeom>
          <a:noFill/>
          <a:ln w="9525">
            <a:noFill/>
            <a:miter lim="800000"/>
            <a:headEnd/>
            <a:tailEnd/>
          </a:ln>
        </p:spPr>
        <p:txBody>
          <a:bodyPr>
            <a:spAutoFit/>
          </a:bodyPr>
          <a:lstStyle/>
          <a:p>
            <a:endParaRPr lang="en-US" sz="2800">
              <a:latin typeface="Times New Roman" pitchFamily="18" charset="0"/>
            </a:endParaRPr>
          </a:p>
        </p:txBody>
      </p:sp>
      <p:sp>
        <p:nvSpPr>
          <p:cNvPr id="77830" name="WordArt 6"/>
          <p:cNvSpPr>
            <a:spLocks noChangeArrowheads="1" noChangeShapeType="1" noTextEdit="1"/>
          </p:cNvSpPr>
          <p:nvPr/>
        </p:nvSpPr>
        <p:spPr bwMode="auto">
          <a:xfrm>
            <a:off x="1548033" y="1129066"/>
            <a:ext cx="7086600" cy="3429000"/>
          </a:xfrm>
          <a:prstGeom prst="rect">
            <a:avLst/>
          </a:prstGeom>
        </p:spPr>
        <p:txBody>
          <a:bodyPr wrap="none" fromWordArt="1">
            <a:prstTxWarp prst="textDeflateBottom">
              <a:avLst>
                <a:gd name="adj" fmla="val 76472"/>
              </a:avLst>
            </a:prstTxWarp>
            <a:scene3d>
              <a:camera prst="legacyPerspectiveFront">
                <a:rot lat="19799989" lon="19439992" rev="0"/>
              </a:camera>
              <a:lightRig rig="legacyNormal2" dir="t"/>
            </a:scene3d>
            <a:sp3d extrusionH="354000" prstMaterial="legacyMatte">
              <a:extrusionClr>
                <a:srgbClr val="939676"/>
              </a:extrusionClr>
            </a:sp3d>
          </a:bodyPr>
          <a:lstStyle/>
          <a:p>
            <a:pPr algn="ctr"/>
            <a:r>
              <a:rPr lang="en-US" sz="9600" kern="10" dirty="0">
                <a:ln w="9525">
                  <a:round/>
                  <a:headEnd/>
                  <a:tailEnd/>
                </a:ln>
                <a:gradFill rotWithShape="1">
                  <a:gsLst>
                    <a:gs pos="0">
                      <a:srgbClr val="707070"/>
                    </a:gs>
                    <a:gs pos="50000">
                      <a:srgbClr val="FFFFFF"/>
                    </a:gs>
                    <a:gs pos="100000">
                      <a:srgbClr val="707070"/>
                    </a:gs>
                  </a:gsLst>
                  <a:lin ang="2700000" scaled="1"/>
                </a:gradFill>
                <a:latin typeface="Impact"/>
              </a:rPr>
              <a:t>Thank you</a:t>
            </a:r>
          </a:p>
        </p:txBody>
      </p:sp>
      <p:sp>
        <p:nvSpPr>
          <p:cNvPr id="2" name="Oval 1"/>
          <p:cNvSpPr/>
          <p:nvPr/>
        </p:nvSpPr>
        <p:spPr>
          <a:xfrm>
            <a:off x="7100668" y="4038600"/>
            <a:ext cx="2895600" cy="1219200"/>
          </a:xfrm>
          <a:prstGeom prst="ellips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a:extLst>
              <a:ext uri="{FF2B5EF4-FFF2-40B4-BE49-F238E27FC236}">
                <a16:creationId xmlns:a16="http://schemas.microsoft.com/office/drawing/2014/main" id="{8B7C6B91-3F91-4C3B-8B04-BDF53B5C99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29366" y="3651894"/>
            <a:ext cx="2172439" cy="2946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Content Placeholder 5">
            <a:extLst>
              <a:ext uri="{FF2B5EF4-FFF2-40B4-BE49-F238E27FC236}">
                <a16:creationId xmlns:a16="http://schemas.microsoft.com/office/drawing/2014/main" id="{ACA24C3D-909D-47C2-B48C-5381ACBBE9C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8712" y="3651894"/>
            <a:ext cx="2172438" cy="2946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85750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8" fill="hold" grpId="0" nodeType="withEffect">
                                  <p:stCondLst>
                                    <p:cond delay="4000"/>
                                  </p:stCondLst>
                                  <p:childTnLst>
                                    <p:set>
                                      <p:cBhvr>
                                        <p:cTn id="9" dur="1" fill="hold">
                                          <p:stCondLst>
                                            <p:cond delay="0"/>
                                          </p:stCondLst>
                                        </p:cTn>
                                        <p:tgtEl>
                                          <p:spTgt spid="77830"/>
                                        </p:tgtEl>
                                        <p:attrNameLst>
                                          <p:attrName>style.visibility</p:attrName>
                                        </p:attrNameLst>
                                      </p:cBhvr>
                                      <p:to>
                                        <p:strVal val="visible"/>
                                      </p:to>
                                    </p:set>
                                    <p:animEffect transition="in" filter="wipe(left)">
                                      <p:cBhvr>
                                        <p:cTn id="10" dur="2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6.7|5.2|2.8|4.1"/>
</p:tagLst>
</file>

<file path=ppt/tags/tag3.xml><?xml version="1.0" encoding="utf-8"?>
<p:tagLst xmlns:a="http://schemas.openxmlformats.org/drawingml/2006/main" xmlns:r="http://schemas.openxmlformats.org/officeDocument/2006/relationships" xmlns:p="http://schemas.openxmlformats.org/presentationml/2006/main">
  <p:tag name="TIMING" val="|9.6"/>
</p:tagLst>
</file>

<file path=ppt/tags/tag4.xml><?xml version="1.0" encoding="utf-8"?>
<p:tagLst xmlns:a="http://schemas.openxmlformats.org/drawingml/2006/main" xmlns:r="http://schemas.openxmlformats.org/officeDocument/2006/relationships" xmlns:p="http://schemas.openxmlformats.org/presentationml/2006/main">
  <p:tag name="TIMING" val="|4.7"/>
</p:tagLst>
</file>

<file path=ppt/tags/tag5.xml><?xml version="1.0" encoding="utf-8"?>
<p:tagLst xmlns:a="http://schemas.openxmlformats.org/drawingml/2006/main" xmlns:r="http://schemas.openxmlformats.org/officeDocument/2006/relationships" xmlns:p="http://schemas.openxmlformats.org/presentationml/2006/main">
  <p:tag name="TIMING" val="|5.3"/>
</p:tagLst>
</file>

<file path=ppt/tags/tag6.xml><?xml version="1.0" encoding="utf-8"?>
<p:tagLst xmlns:a="http://schemas.openxmlformats.org/drawingml/2006/main" xmlns:r="http://schemas.openxmlformats.org/officeDocument/2006/relationships" xmlns:p="http://schemas.openxmlformats.org/presentationml/2006/main">
  <p:tag name="TIMING" val="|22.8"/>
</p:tagLst>
</file>

<file path=ppt/tags/tag7.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2573</Words>
  <Application>Microsoft Office PowerPoint</Application>
  <PresentationFormat>Widescreen</PresentationFormat>
  <Paragraphs>404</Paragraphs>
  <Slides>94</Slides>
  <Notes>27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94</vt:i4>
      </vt:variant>
    </vt:vector>
  </HeadingPairs>
  <TitlesOfParts>
    <vt:vector size="113" baseType="lpstr">
      <vt:lpstr>Arial</vt:lpstr>
      <vt:lpstr>Arial Black</vt:lpstr>
      <vt:lpstr>Calibri</vt:lpstr>
      <vt:lpstr>Century Gothic</vt:lpstr>
      <vt:lpstr>Dubai Medium</vt:lpstr>
      <vt:lpstr>Engravers MT</vt:lpstr>
      <vt:lpstr>Georgia</vt:lpstr>
      <vt:lpstr>Impact</vt:lpstr>
      <vt:lpstr>KlgfgyAdvPTimes</vt:lpstr>
      <vt:lpstr>NewBaskerville-Bold</vt:lpstr>
      <vt:lpstr>NewBaskerville-Italic</vt:lpstr>
      <vt:lpstr>NewBaskerville-Roman</vt:lpstr>
      <vt:lpstr>RblgcsAdvPTimesI</vt:lpstr>
      <vt:lpstr>Rockwell</vt:lpstr>
      <vt:lpstr>Source Sans Pro</vt:lpstr>
      <vt:lpstr>Times New Roman</vt:lpstr>
      <vt:lpstr>Trebuchet MS</vt:lpstr>
      <vt:lpstr>Wingdings 3</vt:lpstr>
      <vt:lpstr>Facet</vt:lpstr>
      <vt:lpstr>Oblique Flankplasty as an Alternative to Lower Body Lift</vt:lpstr>
      <vt:lpstr>Disclosure</vt:lpstr>
      <vt:lpstr>Objectives: </vt:lpstr>
      <vt:lpstr>PowerPoint Presentation</vt:lpstr>
      <vt:lpstr>Redefining Ideal Buttocks: A Population Analysis* </vt:lpstr>
      <vt:lpstr>New Approach to Posterior Torso</vt:lpstr>
      <vt:lpstr>PowerPoint Presentation</vt:lpstr>
      <vt:lpstr>56 y.o.: Breast Reduction, VASERlipo  BodyTite: Abdomen, Medial, Lateral thighs</vt:lpstr>
      <vt:lpstr>PowerPoint Presentation</vt:lpstr>
      <vt:lpstr>PowerPoint Presentation</vt:lpstr>
      <vt:lpstr>VASER Lipoabdominoplasty/Breast Lipoaug</vt:lpstr>
      <vt:lpstr>PowerPoint Presentation</vt:lpstr>
      <vt:lpstr>Prior abdominoplasty/ Failed Lower Body Lift:  VASERlipo, Lipoaugmentation of Buttocks</vt:lpstr>
      <vt:lpstr>170 VASERlipo .93     Flank Grade 2--0     .72</vt:lpstr>
      <vt:lpstr>Cosmetic Lower Body Lift</vt:lpstr>
      <vt:lpstr>Lower Body Lift after Massive Weight Loss</vt:lpstr>
      <vt:lpstr>PowerPoint Presentation</vt:lpstr>
      <vt:lpstr>PowerPoint Presentation</vt:lpstr>
      <vt:lpstr>Inferior Drift of Scar,   Saddlebags,   Lateral gluteal Depressions,   Elongated Gluteal Cleft</vt:lpstr>
      <vt:lpstr>PowerPoint Presentation</vt:lpstr>
      <vt:lpstr>PowerPoint Presentation</vt:lpstr>
      <vt:lpstr>Circumferential Contouring of the Lower Trunk: Indications, Operative Techniques, and Outcomes—A Systematic Review*</vt:lpstr>
      <vt:lpstr>Oblique Flankplasty .</vt:lpstr>
      <vt:lpstr>PowerPoint Presentation</vt:lpstr>
      <vt:lpstr>OFLA</vt:lpstr>
      <vt:lpstr>PowerPoint Presentation</vt:lpstr>
      <vt:lpstr>Gustave Hoffman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Taut and Sculptured Torso</vt:lpstr>
      <vt:lpstr>PowerPoint Presentation</vt:lpstr>
      <vt:lpstr>PowerPoint Presentation</vt:lpstr>
      <vt:lpstr>Complications in 44 cases</vt:lpstr>
      <vt:lpstr> Oblique Flankplasty: Better than lower Body lift! </vt:lpstr>
      <vt:lpstr>Oblique Flankplasty: Abdomen Grade 3c*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BMI 31, HCG/500 cal, lost 15 pounds</vt:lpstr>
      <vt:lpstr>PowerPoint Presentation</vt:lpstr>
      <vt:lpstr>PowerPoint Presentation</vt:lpstr>
      <vt:lpstr>57 y.o. GBS 372-177#, Abdomen 3c*</vt:lpstr>
      <vt:lpstr>PowerPoint Presentation</vt:lpstr>
      <vt:lpstr>PowerPoint Presentation</vt:lpstr>
      <vt:lpstr>Saddlebag Deformity</vt:lpstr>
      <vt:lpstr>OF revision of Cosmetic LBL</vt:lpstr>
      <vt:lpstr>Abdominoplasty Succeeds in Males</vt:lpstr>
      <vt:lpstr>Lower Body Lift with UAL of Flanks Fails</vt:lpstr>
      <vt:lpstr>PowerPoint Presentation</vt:lpstr>
      <vt:lpstr>HCG Diet, Single Stage Total Body Lift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120# weight loss                    Massive resection </vt:lpstr>
      <vt:lpstr>PowerPoint Presentation</vt:lpstr>
      <vt:lpstr>PowerPoint Presentation</vt:lpstr>
      <vt:lpstr>Oblique Flankplasty for Secondary Surgery</vt:lpstr>
      <vt:lpstr>PowerPoint Presentation</vt:lpstr>
      <vt:lpstr>PowerPoint Presentation</vt:lpstr>
      <vt:lpstr>PowerPoint Presentation</vt:lpstr>
      <vt:lpstr>Lipoabdominoplasty, Oblique Flankplasty, BodyTite x2 Gynecomastia</vt:lpstr>
      <vt:lpstr>PowerPoint Presentation</vt:lpstr>
      <vt:lpstr>OF Revision of LBL</vt:lpstr>
      <vt:lpstr>Oblique Flankplasty Data</vt:lpstr>
      <vt:lpstr>OF/ Abdominoplasty Indications</vt:lpstr>
      <vt:lpstr>Objectives: </vt:lpstr>
      <vt:lpstr> Oblique Flankplasty as an alternative to Lower Body Lift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Oblique Flankplasty as an Alternative to Lower Body Lift</dc:title>
  <dc:creator>Dennis Hurwitz</dc:creator>
  <cp:lastModifiedBy>Rob Ulmschneider</cp:lastModifiedBy>
  <cp:revision>48</cp:revision>
  <dcterms:created xsi:type="dcterms:W3CDTF">2019-04-14T22:48:43Z</dcterms:created>
  <dcterms:modified xsi:type="dcterms:W3CDTF">2019-04-18T14:29:36Z</dcterms:modified>
</cp:coreProperties>
</file>